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
  </p:notesMasterIdLst>
  <p:handoutMasterIdLst>
    <p:handoutMasterId r:id="rId48"/>
  </p:handoutMasterIdLst>
  <p:sldIdLst>
    <p:sldId id="257" r:id="rId3"/>
    <p:sldId id="256" r:id="rId4"/>
    <p:sldId id="432" r:id="rId6"/>
    <p:sldId id="287" r:id="rId7"/>
    <p:sldId id="418" r:id="rId8"/>
    <p:sldId id="419" r:id="rId9"/>
    <p:sldId id="420" r:id="rId10"/>
    <p:sldId id="421" r:id="rId11"/>
    <p:sldId id="426" r:id="rId12"/>
    <p:sldId id="422" r:id="rId13"/>
    <p:sldId id="425" r:id="rId14"/>
    <p:sldId id="424" r:id="rId15"/>
    <p:sldId id="428" r:id="rId16"/>
    <p:sldId id="427" r:id="rId17"/>
    <p:sldId id="429" r:id="rId18"/>
    <p:sldId id="430" r:id="rId19"/>
    <p:sldId id="431" r:id="rId20"/>
    <p:sldId id="433" r:id="rId21"/>
    <p:sldId id="411" r:id="rId22"/>
    <p:sldId id="435" r:id="rId23"/>
    <p:sldId id="434" r:id="rId24"/>
    <p:sldId id="436" r:id="rId25"/>
    <p:sldId id="437" r:id="rId26"/>
    <p:sldId id="438" r:id="rId27"/>
    <p:sldId id="441" r:id="rId28"/>
    <p:sldId id="439" r:id="rId29"/>
    <p:sldId id="445" r:id="rId30"/>
    <p:sldId id="457" r:id="rId31"/>
    <p:sldId id="465" r:id="rId32"/>
    <p:sldId id="458" r:id="rId33"/>
    <p:sldId id="459" r:id="rId34"/>
    <p:sldId id="467" r:id="rId35"/>
    <p:sldId id="466" r:id="rId36"/>
    <p:sldId id="460" r:id="rId37"/>
    <p:sldId id="461" r:id="rId38"/>
    <p:sldId id="468" r:id="rId39"/>
    <p:sldId id="462" r:id="rId40"/>
    <p:sldId id="469" r:id="rId41"/>
    <p:sldId id="463" r:id="rId42"/>
    <p:sldId id="470" r:id="rId43"/>
    <p:sldId id="464" r:id="rId44"/>
    <p:sldId id="471" r:id="rId45"/>
    <p:sldId id="472" r:id="rId46"/>
    <p:sldId id="474" r:id="rId47"/>
  </p:sldIdLst>
  <p:sldSz cx="12192000" cy="6858000"/>
  <p:notesSz cx="6858000" cy="9144000"/>
  <p:embeddedFontLst>
    <p:embeddedFont>
      <p:font typeface="NanumBarunGothic" panose="020B0603020101020101" pitchFamily="50" charset="-127"/>
      <p:regular r:id="rId53"/>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이 해미" initials="이해" lastIdx="2" clrIdx="0"/>
  <p:cmAuthor id="2" name="Vu Ngoc Long" initials="VNL"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11A20"/>
    <a:srgbClr val="3547B2"/>
    <a:srgbClr val="066742"/>
    <a:srgbClr val="B1154A"/>
    <a:srgbClr val="DD5353"/>
    <a:srgbClr val="ED7D31"/>
    <a:srgbClr val="60CFB8"/>
    <a:srgbClr val="ED6D62"/>
    <a:srgbClr val="0E16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7" autoAdjust="0"/>
    <p:restoredTop sz="95909" autoAdjust="0"/>
  </p:normalViewPr>
  <p:slideViewPr>
    <p:cSldViewPr snapToGrid="0">
      <p:cViewPr varScale="1">
        <p:scale>
          <a:sx n="115" d="100"/>
          <a:sy n="115" d="100"/>
        </p:scale>
        <p:origin x="258" y="114"/>
      </p:cViewPr>
      <p:guideLst>
        <p:guide orient="horz" pos="2170"/>
        <p:guide pos="3870"/>
      </p:guideLst>
    </p:cSldViewPr>
  </p:slideViewPr>
  <p:notesTextViewPr>
    <p:cViewPr>
      <p:scale>
        <a:sx n="1" d="1"/>
        <a:sy n="1" d="1"/>
      </p:scale>
      <p:origin x="0" y="0"/>
    </p:cViewPr>
  </p:notesTextViewPr>
  <p:notesViewPr>
    <p:cSldViewPr snapToGrid="0">
      <p:cViewPr varScale="1">
        <p:scale>
          <a:sx n="51" d="100"/>
          <a:sy n="51" d="100"/>
        </p:scale>
        <p:origin x="2711" y="21"/>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3" Type="http://schemas.openxmlformats.org/officeDocument/2006/relationships/font" Target="fonts/font1.fntdata"/><Relationship Id="rId52" Type="http://schemas.openxmlformats.org/officeDocument/2006/relationships/commentAuthors" Target="commentAuthors.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notesMaster" Target="notesMasters/notesMaster1.xml"/><Relationship Id="rId49" Type="http://schemas.openxmlformats.org/officeDocument/2006/relationships/presProps" Target="presProps.xml"/><Relationship Id="rId48" Type="http://schemas.openxmlformats.org/officeDocument/2006/relationships/handoutMaster" Target="handoutMasters/handoutMaster1.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dirty="0">
              <a:latin typeface="NanumBarunGothic" panose="020B0603020101020101" pitchFamily="50" charset="-127"/>
              <a:ea typeface="NanumBarunGothic" panose="020B0603020101020101" pitchFamily="50" charset="-127"/>
            </a:endParaRPr>
          </a:p>
        </p:txBody>
      </p:sp>
      <p:sp>
        <p:nvSpPr>
          <p:cNvPr id="3" name="날짜 개체 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EE593A-6B44-487E-B64A-BF4872A4BE59}" type="datetimeFigureOut">
              <a:rPr lang="ko-KR" altLang="en-US" smtClean="0">
                <a:latin typeface="NanumBarunGothic" panose="020B0603020101020101" pitchFamily="50" charset="-127"/>
                <a:ea typeface="NanumBarunGothic" panose="020B0603020101020101" pitchFamily="50" charset="-127"/>
              </a:rPr>
            </a:fld>
            <a:endParaRPr lang="ko-KR" altLang="en-US" dirty="0">
              <a:latin typeface="NanumBarunGothic" panose="020B0603020101020101" pitchFamily="50" charset="-127"/>
              <a:ea typeface="NanumBarunGothic" panose="020B0603020101020101" pitchFamily="50" charset="-127"/>
            </a:endParaRPr>
          </a:p>
        </p:txBody>
      </p:sp>
      <p:sp>
        <p:nvSpPr>
          <p:cNvPr id="4" name="바닥글 개체 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dirty="0">
              <a:latin typeface="NanumBarunGothic" panose="020B0603020101020101" pitchFamily="50" charset="-127"/>
              <a:ea typeface="NanumBarunGothic" panose="020B0603020101020101" pitchFamily="50" charset="-127"/>
            </a:endParaRPr>
          </a:p>
        </p:txBody>
      </p:sp>
      <p:sp>
        <p:nvSpPr>
          <p:cNvPr id="5" name="슬라이드 번호 개체 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2F1E8CA-136D-40F0-9B6E-207DA0E2B8DD}" type="slidenum">
              <a:rPr lang="ko-KR" altLang="en-US" smtClean="0">
                <a:latin typeface="NanumBarunGothic" panose="020B0603020101020101" pitchFamily="50" charset="-127"/>
                <a:ea typeface="NanumBarunGothic" panose="020B0603020101020101" pitchFamily="50" charset="-127"/>
              </a:rPr>
            </a:fld>
            <a:endParaRPr lang="ko-KR" altLang="en-US" dirty="0">
              <a:latin typeface="NanumBarunGothic" panose="020B0603020101020101" pitchFamily="50" charset="-127"/>
              <a:ea typeface="NanumBarunGothic" panose="020B0603020101020101" pitchFamily="50" charset="-127"/>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NanumBarunGothic" panose="020B0603020101020101" pitchFamily="50" charset="-127"/>
                <a:ea typeface="NanumBarunGothic" panose="020B0603020101020101" pitchFamily="50" charset="-127"/>
              </a:defRPr>
            </a:lvl1pPr>
          </a:lstStyle>
          <a:p>
            <a:endParaRPr lang="ko-KR" altLang="en-US" dirty="0"/>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NanumBarunGothic" panose="020B0603020101020101" pitchFamily="50" charset="-127"/>
                <a:ea typeface="NanumBarunGothic" panose="020B0603020101020101" pitchFamily="50" charset="-127"/>
              </a:defRPr>
            </a:lvl1pPr>
          </a:lstStyle>
          <a:p>
            <a:fld id="{DBA8014D-C68B-4229-A8F2-0CC38527BBBE}" type="datetimeFigureOut">
              <a:rPr lang="ko-KR" altLang="en-US" smtClean="0"/>
            </a:fld>
            <a:endParaRPr lang="ko-KR" altLang="en-US" dirty="0"/>
          </a:p>
        </p:txBody>
      </p:sp>
      <p:sp>
        <p:nvSpPr>
          <p:cNvPr id="4" name="슬라이드 이미지 개체 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dirty="0"/>
              <a:t>마스터 텍스트 스타일을 편집합니다</a:t>
            </a:r>
            <a:endParaRPr lang="ko-KR" altLang="en-US" dirty="0"/>
          </a:p>
          <a:p>
            <a:pPr lvl="1"/>
            <a:r>
              <a:rPr lang="ko-KR" altLang="en-US" dirty="0"/>
              <a:t>둘째 수준</a:t>
            </a:r>
            <a:endParaRPr lang="ko-KR" altLang="en-US" dirty="0"/>
          </a:p>
          <a:p>
            <a:pPr lvl="2"/>
            <a:r>
              <a:rPr lang="ko-KR" altLang="en-US" dirty="0"/>
              <a:t>셋째 수준</a:t>
            </a:r>
            <a:endParaRPr lang="ko-KR" altLang="en-US" dirty="0"/>
          </a:p>
          <a:p>
            <a:pPr lvl="3"/>
            <a:r>
              <a:rPr lang="ko-KR" altLang="en-US" dirty="0"/>
              <a:t>넷째 수준</a:t>
            </a:r>
            <a:endParaRPr lang="ko-KR" altLang="en-US" dirty="0"/>
          </a:p>
          <a:p>
            <a:pPr lvl="4"/>
            <a:r>
              <a:rPr lang="ko-KR" altLang="en-US" dirty="0"/>
              <a:t>다섯째 수준</a:t>
            </a:r>
            <a:endParaRPr lang="ko-KR" altLang="en-US" dirty="0"/>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NanumBarunGothic" panose="020B0603020101020101" pitchFamily="50" charset="-127"/>
                <a:ea typeface="NanumBarunGothic" panose="020B0603020101020101" pitchFamily="50" charset="-127"/>
              </a:defRPr>
            </a:lvl1pPr>
          </a:lstStyle>
          <a:p>
            <a:endParaRPr lang="ko-KR" altLang="en-US" dirty="0"/>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NanumBarunGothic" panose="020B0603020101020101" pitchFamily="50" charset="-127"/>
                <a:ea typeface="NanumBarunGothic" panose="020B0603020101020101" pitchFamily="50" charset="-127"/>
              </a:defRPr>
            </a:lvl1pPr>
          </a:lstStyle>
          <a:p>
            <a:fld id="{3336F185-B28F-490A-A830-C182C32E7497}" type="slidenum">
              <a:rPr lang="ko-KR" altLang="en-US" smtClean="0"/>
            </a:fld>
            <a:endParaRPr lang="ko-KR" altLang="en-US" dirty="0"/>
          </a:p>
        </p:txBody>
      </p:sp>
    </p:spTree>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NanumBarunGothic" panose="020B0603020101020101" pitchFamily="50" charset="-127"/>
        <a:ea typeface="NanumBarunGothic" panose="020B0603020101020101" pitchFamily="50" charset="-127"/>
        <a:cs typeface="+mn-cs"/>
      </a:defRPr>
    </a:lvl1pPr>
    <a:lvl2pPr marL="457200" algn="l" defTabSz="914400" rtl="0" eaLnBrk="1" latinLnBrk="1" hangingPunct="1">
      <a:defRPr sz="1200" kern="1200">
        <a:solidFill>
          <a:schemeClr val="tx1"/>
        </a:solidFill>
        <a:latin typeface="NanumBarunGothic" panose="020B0603020101020101" pitchFamily="50" charset="-127"/>
        <a:ea typeface="NanumBarunGothic" panose="020B0603020101020101" pitchFamily="50" charset="-127"/>
        <a:cs typeface="+mn-cs"/>
      </a:defRPr>
    </a:lvl2pPr>
    <a:lvl3pPr marL="914400" algn="l" defTabSz="914400" rtl="0" eaLnBrk="1" latinLnBrk="1" hangingPunct="1">
      <a:defRPr sz="1200" kern="1200">
        <a:solidFill>
          <a:schemeClr val="tx1"/>
        </a:solidFill>
        <a:latin typeface="NanumBarunGothic" panose="020B0603020101020101" pitchFamily="50" charset="-127"/>
        <a:ea typeface="NanumBarunGothic" panose="020B0603020101020101" pitchFamily="50" charset="-127"/>
        <a:cs typeface="+mn-cs"/>
      </a:defRPr>
    </a:lvl3pPr>
    <a:lvl4pPr marL="1371600" algn="l" defTabSz="914400" rtl="0" eaLnBrk="1" latinLnBrk="1" hangingPunct="1">
      <a:defRPr sz="1200" kern="1200">
        <a:solidFill>
          <a:schemeClr val="tx1"/>
        </a:solidFill>
        <a:latin typeface="NanumBarunGothic" panose="020B0603020101020101" pitchFamily="50" charset="-127"/>
        <a:ea typeface="NanumBarunGothic" panose="020B0603020101020101" pitchFamily="50" charset="-127"/>
        <a:cs typeface="+mn-cs"/>
      </a:defRPr>
    </a:lvl4pPr>
    <a:lvl5pPr marL="1828800" algn="l" defTabSz="914400" rtl="0" eaLnBrk="1" latinLnBrk="1" hangingPunct="1">
      <a:defRPr sz="1200" kern="1200">
        <a:solidFill>
          <a:schemeClr val="tx1"/>
        </a:solidFill>
        <a:latin typeface="NanumBarunGothic" panose="020B0603020101020101" pitchFamily="50" charset="-127"/>
        <a:ea typeface="NanumBarunGothic" panose="020B0603020101020101"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3" name="모서리가 둥근 직사각형 2"/>
          <p:cNvSpPr/>
          <p:nvPr userDrawn="1"/>
        </p:nvSpPr>
        <p:spPr>
          <a:xfrm>
            <a:off x="288758" y="256674"/>
            <a:ext cx="11670631" cy="6344652"/>
          </a:xfrm>
          <a:prstGeom prst="roundRect">
            <a:avLst>
              <a:gd name="adj" fmla="val 404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NanumBarunGothic" panose="020B0603020101020101" pitchFamily="50" charset="-127"/>
              <a:ea typeface="NanumBarunGothic" panose="020B0603020101020101" pitchFamily="50" charset="-127"/>
            </a:endParaRPr>
          </a:p>
        </p:txBody>
      </p:sp>
      <p:sp>
        <p:nvSpPr>
          <p:cNvPr id="4" name="자유형 3"/>
          <p:cNvSpPr/>
          <p:nvPr userDrawn="1"/>
        </p:nvSpPr>
        <p:spPr>
          <a:xfrm>
            <a:off x="288757" y="1054769"/>
            <a:ext cx="11670631" cy="5546557"/>
          </a:xfrm>
          <a:custGeom>
            <a:avLst/>
            <a:gdLst>
              <a:gd name="connsiteX0" fmla="*/ 0 w 11670631"/>
              <a:gd name="connsiteY0" fmla="*/ 0 h 5546557"/>
              <a:gd name="connsiteX1" fmla="*/ 11670631 w 11670631"/>
              <a:gd name="connsiteY1" fmla="*/ 0 h 5546557"/>
              <a:gd name="connsiteX2" fmla="*/ 11670631 w 11670631"/>
              <a:gd name="connsiteY2" fmla="*/ 300788 h 5546557"/>
              <a:gd name="connsiteX3" fmla="*/ 11670631 w 11670631"/>
              <a:gd name="connsiteY3" fmla="*/ 677778 h 5546557"/>
              <a:gd name="connsiteX4" fmla="*/ 11670631 w 11670631"/>
              <a:gd name="connsiteY4" fmla="*/ 5290106 h 5546557"/>
              <a:gd name="connsiteX5" fmla="*/ 11414180 w 11670631"/>
              <a:gd name="connsiteY5" fmla="*/ 5546557 h 5546557"/>
              <a:gd name="connsiteX6" fmla="*/ 256451 w 11670631"/>
              <a:gd name="connsiteY6" fmla="*/ 5546557 h 5546557"/>
              <a:gd name="connsiteX7" fmla="*/ 0 w 11670631"/>
              <a:gd name="connsiteY7" fmla="*/ 5290106 h 5546557"/>
              <a:gd name="connsiteX8" fmla="*/ 0 w 11670631"/>
              <a:gd name="connsiteY8" fmla="*/ 677778 h 5546557"/>
              <a:gd name="connsiteX9" fmla="*/ 0 w 11670631"/>
              <a:gd name="connsiteY9" fmla="*/ 300788 h 554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70631" h="5546557">
                <a:moveTo>
                  <a:pt x="0" y="0"/>
                </a:moveTo>
                <a:lnTo>
                  <a:pt x="11670631" y="0"/>
                </a:lnTo>
                <a:lnTo>
                  <a:pt x="11670631" y="300788"/>
                </a:lnTo>
                <a:lnTo>
                  <a:pt x="11670631" y="677778"/>
                </a:lnTo>
                <a:lnTo>
                  <a:pt x="11670631" y="5290106"/>
                </a:lnTo>
                <a:cubicBezTo>
                  <a:pt x="11670631" y="5431740"/>
                  <a:pt x="11555814" y="5546557"/>
                  <a:pt x="11414180" y="5546557"/>
                </a:cubicBezTo>
                <a:lnTo>
                  <a:pt x="256451" y="5546557"/>
                </a:lnTo>
                <a:cubicBezTo>
                  <a:pt x="114817" y="5546557"/>
                  <a:pt x="0" y="5431740"/>
                  <a:pt x="0" y="5290106"/>
                </a:cubicBezTo>
                <a:lnTo>
                  <a:pt x="0" y="677778"/>
                </a:lnTo>
                <a:lnTo>
                  <a:pt x="0" y="30078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NanumBarunGothic" panose="020B0603020101020101" pitchFamily="50" charset="-127"/>
              <a:ea typeface="NanumBarunGothic" panose="020B0603020101020101" pitchFamily="50" charset="-127"/>
            </a:endParaRPr>
          </a:p>
        </p:txBody>
      </p:sp>
      <p:sp>
        <p:nvSpPr>
          <p:cNvPr id="5" name="자유형 4"/>
          <p:cNvSpPr/>
          <p:nvPr userDrawn="1"/>
        </p:nvSpPr>
        <p:spPr>
          <a:xfrm>
            <a:off x="280049" y="256674"/>
            <a:ext cx="786063" cy="6344652"/>
          </a:xfrm>
          <a:custGeom>
            <a:avLst/>
            <a:gdLst>
              <a:gd name="connsiteX0" fmla="*/ 256451 w 786063"/>
              <a:gd name="connsiteY0" fmla="*/ 0 h 6344652"/>
              <a:gd name="connsiteX1" fmla="*/ 786063 w 786063"/>
              <a:gd name="connsiteY1" fmla="*/ 0 h 6344652"/>
              <a:gd name="connsiteX2" fmla="*/ 786063 w 786063"/>
              <a:gd name="connsiteY2" fmla="*/ 6344652 h 6344652"/>
              <a:gd name="connsiteX3" fmla="*/ 256451 w 786063"/>
              <a:gd name="connsiteY3" fmla="*/ 6344652 h 6344652"/>
              <a:gd name="connsiteX4" fmla="*/ 0 w 786063"/>
              <a:gd name="connsiteY4" fmla="*/ 6088201 h 6344652"/>
              <a:gd name="connsiteX5" fmla="*/ 0 w 786063"/>
              <a:gd name="connsiteY5" fmla="*/ 256451 h 6344652"/>
              <a:gd name="connsiteX6" fmla="*/ 256451 w 786063"/>
              <a:gd name="connsiteY6" fmla="*/ 0 h 6344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063" h="6344652">
                <a:moveTo>
                  <a:pt x="256451" y="0"/>
                </a:moveTo>
                <a:lnTo>
                  <a:pt x="786063" y="0"/>
                </a:lnTo>
                <a:lnTo>
                  <a:pt x="786063" y="6344652"/>
                </a:lnTo>
                <a:lnTo>
                  <a:pt x="256451" y="6344652"/>
                </a:lnTo>
                <a:cubicBezTo>
                  <a:pt x="114817" y="6344652"/>
                  <a:pt x="0" y="6229835"/>
                  <a:pt x="0" y="6088201"/>
                </a:cubicBezTo>
                <a:lnTo>
                  <a:pt x="0" y="256451"/>
                </a:lnTo>
                <a:cubicBezTo>
                  <a:pt x="0" y="114817"/>
                  <a:pt x="114817" y="0"/>
                  <a:pt x="256451" y="0"/>
                </a:cubicBezTo>
                <a:close/>
              </a:path>
            </a:pathLst>
          </a:custGeom>
          <a:solidFill>
            <a:srgbClr val="0E16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NanumBarunGothic" panose="020B0603020101020101" pitchFamily="50" charset="-127"/>
              <a:ea typeface="NanumBarunGothic" panose="020B0603020101020101" pitchFamily="50" charset="-127"/>
            </a:endParaRPr>
          </a:p>
        </p:txBody>
      </p:sp>
      <p:grpSp>
        <p:nvGrpSpPr>
          <p:cNvPr id="6" name="그룹 5"/>
          <p:cNvGrpSpPr/>
          <p:nvPr userDrawn="1"/>
        </p:nvGrpSpPr>
        <p:grpSpPr>
          <a:xfrm>
            <a:off x="1254723" y="397042"/>
            <a:ext cx="4427621" cy="529390"/>
            <a:chOff x="7307180" y="397042"/>
            <a:chExt cx="4427621" cy="529390"/>
          </a:xfrm>
        </p:grpSpPr>
        <p:sp>
          <p:nvSpPr>
            <p:cNvPr id="7" name="모서리가 둥근 직사각형 6"/>
            <p:cNvSpPr/>
            <p:nvPr/>
          </p:nvSpPr>
          <p:spPr>
            <a:xfrm>
              <a:off x="7307180" y="397042"/>
              <a:ext cx="4427621" cy="529390"/>
            </a:xfrm>
            <a:prstGeom prst="roundRect">
              <a:avLst>
                <a:gd name="adj" fmla="val 5000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NanumBarunGothic" panose="020B0603020101020101" pitchFamily="50" charset="-127"/>
                <a:ea typeface="NanumBarunGothic" panose="020B0603020101020101" pitchFamily="50" charset="-127"/>
              </a:endParaRPr>
            </a:p>
          </p:txBody>
        </p:sp>
        <p:grpSp>
          <p:nvGrpSpPr>
            <p:cNvPr id="9" name="그룹 8"/>
            <p:cNvGrpSpPr/>
            <p:nvPr/>
          </p:nvGrpSpPr>
          <p:grpSpPr>
            <a:xfrm rot="20380773">
              <a:off x="7498081" y="519777"/>
              <a:ext cx="243235" cy="313350"/>
              <a:chOff x="7467602" y="477782"/>
              <a:chExt cx="243235" cy="313350"/>
            </a:xfrm>
          </p:grpSpPr>
          <p:sp>
            <p:nvSpPr>
              <p:cNvPr id="13" name="타원 12"/>
              <p:cNvSpPr/>
              <p:nvPr/>
            </p:nvSpPr>
            <p:spPr>
              <a:xfrm>
                <a:off x="7467602" y="477782"/>
                <a:ext cx="232610" cy="232610"/>
              </a:xfrm>
              <a:prstGeom prst="ellips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NanumBarunGothic" panose="020B0603020101020101" pitchFamily="50" charset="-127"/>
                  <a:ea typeface="NanumBarunGothic" panose="020B0603020101020101" pitchFamily="50" charset="-127"/>
                </a:endParaRPr>
              </a:p>
            </p:txBody>
          </p:sp>
          <p:cxnSp>
            <p:nvCxnSpPr>
              <p:cNvPr id="14" name="직선 연결선 13"/>
              <p:cNvCxnSpPr/>
              <p:nvPr/>
            </p:nvCxnSpPr>
            <p:spPr>
              <a:xfrm>
                <a:off x="7647505" y="683156"/>
                <a:ext cx="63332" cy="107976"/>
              </a:xfrm>
              <a:prstGeom prst="lin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 name="그룹 9"/>
            <p:cNvGrpSpPr/>
            <p:nvPr/>
          </p:nvGrpSpPr>
          <p:grpSpPr>
            <a:xfrm>
              <a:off x="11303727" y="613846"/>
              <a:ext cx="243840" cy="132080"/>
              <a:chOff x="12697097" y="-113211"/>
              <a:chExt cx="418012" cy="226423"/>
            </a:xfrm>
          </p:grpSpPr>
          <p:cxnSp>
            <p:nvCxnSpPr>
              <p:cNvPr id="11" name="직선 연결선 10"/>
              <p:cNvCxnSpPr/>
              <p:nvPr/>
            </p:nvCxnSpPr>
            <p:spPr>
              <a:xfrm>
                <a:off x="12697097" y="-113211"/>
                <a:ext cx="209006" cy="217714"/>
              </a:xfrm>
              <a:prstGeom prst="lin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직선 연결선 11"/>
              <p:cNvCxnSpPr/>
              <p:nvPr/>
            </p:nvCxnSpPr>
            <p:spPr>
              <a:xfrm flipH="1">
                <a:off x="12906103" y="-113211"/>
                <a:ext cx="209006" cy="226423"/>
              </a:xfrm>
              <a:prstGeom prst="lin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cxnSp>
        <p:nvCxnSpPr>
          <p:cNvPr id="15" name="직선 연결선 14"/>
          <p:cNvCxnSpPr/>
          <p:nvPr userDrawn="1"/>
        </p:nvCxnSpPr>
        <p:spPr>
          <a:xfrm>
            <a:off x="334590" y="1053733"/>
            <a:ext cx="687977" cy="0"/>
          </a:xfrm>
          <a:prstGeom prst="line">
            <a:avLst/>
          </a:prstGeom>
          <a:ln w="9525">
            <a:solidFill>
              <a:schemeClr val="tx1">
                <a:lumMod val="75000"/>
                <a:lumOff val="25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6" name="직선 연결선 15"/>
          <p:cNvCxnSpPr/>
          <p:nvPr userDrawn="1"/>
        </p:nvCxnSpPr>
        <p:spPr>
          <a:xfrm>
            <a:off x="334590" y="1746065"/>
            <a:ext cx="687977" cy="0"/>
          </a:xfrm>
          <a:prstGeom prst="line">
            <a:avLst/>
          </a:prstGeom>
          <a:ln w="9525">
            <a:solidFill>
              <a:schemeClr val="tx1">
                <a:lumMod val="75000"/>
                <a:lumOff val="25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7" name="직선 연결선 16"/>
          <p:cNvCxnSpPr/>
          <p:nvPr userDrawn="1"/>
        </p:nvCxnSpPr>
        <p:spPr>
          <a:xfrm>
            <a:off x="334590" y="2438397"/>
            <a:ext cx="687977" cy="0"/>
          </a:xfrm>
          <a:prstGeom prst="line">
            <a:avLst/>
          </a:prstGeom>
          <a:ln w="9525">
            <a:solidFill>
              <a:schemeClr val="tx1">
                <a:lumMod val="75000"/>
                <a:lumOff val="25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8" name="직선 연결선 17"/>
          <p:cNvCxnSpPr/>
          <p:nvPr userDrawn="1"/>
        </p:nvCxnSpPr>
        <p:spPr>
          <a:xfrm>
            <a:off x="334590" y="3130729"/>
            <a:ext cx="687977" cy="0"/>
          </a:xfrm>
          <a:prstGeom prst="line">
            <a:avLst/>
          </a:prstGeom>
          <a:ln w="9525">
            <a:solidFill>
              <a:schemeClr val="tx1">
                <a:lumMod val="75000"/>
                <a:lumOff val="25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9" name="직선 연결선 18"/>
          <p:cNvCxnSpPr/>
          <p:nvPr userDrawn="1"/>
        </p:nvCxnSpPr>
        <p:spPr>
          <a:xfrm>
            <a:off x="334590" y="3823061"/>
            <a:ext cx="687977" cy="0"/>
          </a:xfrm>
          <a:prstGeom prst="line">
            <a:avLst/>
          </a:prstGeom>
          <a:ln w="9525">
            <a:solidFill>
              <a:schemeClr val="tx1">
                <a:lumMod val="75000"/>
                <a:lumOff val="25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20" name="직선 연결선 19"/>
          <p:cNvCxnSpPr/>
          <p:nvPr userDrawn="1"/>
        </p:nvCxnSpPr>
        <p:spPr>
          <a:xfrm>
            <a:off x="334590" y="4515393"/>
            <a:ext cx="687977" cy="0"/>
          </a:xfrm>
          <a:prstGeom prst="line">
            <a:avLst/>
          </a:prstGeom>
          <a:ln w="9525">
            <a:solidFill>
              <a:schemeClr val="tx1">
                <a:lumMod val="75000"/>
                <a:lumOff val="25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21" name="직선 연결선 20"/>
          <p:cNvCxnSpPr/>
          <p:nvPr userDrawn="1"/>
        </p:nvCxnSpPr>
        <p:spPr>
          <a:xfrm>
            <a:off x="334590" y="5207725"/>
            <a:ext cx="687977" cy="0"/>
          </a:xfrm>
          <a:prstGeom prst="line">
            <a:avLst/>
          </a:prstGeom>
          <a:ln w="9525">
            <a:solidFill>
              <a:schemeClr val="tx1">
                <a:lumMod val="75000"/>
                <a:lumOff val="25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22" name="직선 연결선 21"/>
          <p:cNvCxnSpPr/>
          <p:nvPr userDrawn="1"/>
        </p:nvCxnSpPr>
        <p:spPr>
          <a:xfrm>
            <a:off x="334590" y="5900057"/>
            <a:ext cx="687977" cy="0"/>
          </a:xfrm>
          <a:prstGeom prst="line">
            <a:avLst/>
          </a:prstGeom>
          <a:ln w="9525">
            <a:solidFill>
              <a:schemeClr val="tx1">
                <a:lumMod val="75000"/>
                <a:lumOff val="25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838200" y="365125"/>
            <a:ext cx="10515600" cy="1325563"/>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r>
              <a:rPr lang="ko-KR" altLang="en-US" dirty="0"/>
              <a:t>마스터 제목 스타일 편집</a:t>
            </a:r>
            <a:endParaRPr lang="ko-KR" altLang="en-US" dirty="0"/>
          </a:p>
        </p:txBody>
      </p:sp>
      <p:sp>
        <p:nvSpPr>
          <p:cNvPr id="3" name="세로 텍스트 개체 틀 2"/>
          <p:cNvSpPr>
            <a:spLocks noGrp="1"/>
          </p:cNvSpPr>
          <p:nvPr>
            <p:ph type="body" orient="vert" idx="1" hasCustomPrompt="1"/>
          </p:nvPr>
        </p:nvSpPr>
        <p:spPr>
          <a:xfrm>
            <a:off x="838200" y="1825625"/>
            <a:ext cx="10515600" cy="4351338"/>
          </a:xfrm>
          <a:prstGeom prst="rect">
            <a:avLst/>
          </a:prstGeom>
        </p:spPr>
        <p:txBody>
          <a:bodyPr vert="eaVert"/>
          <a:lstStyle>
            <a:lvl1pPr>
              <a:defRPr>
                <a:latin typeface="NanumBarunGothic" panose="020B0603020101020101" pitchFamily="50" charset="-127"/>
                <a:ea typeface="NanumBarunGothic" panose="020B0603020101020101" pitchFamily="50" charset="-127"/>
              </a:defRPr>
            </a:lvl1pPr>
            <a:lvl2pPr>
              <a:defRPr>
                <a:latin typeface="NanumBarunGothic" panose="020B0603020101020101" pitchFamily="50" charset="-127"/>
                <a:ea typeface="NanumBarunGothic" panose="020B0603020101020101" pitchFamily="50" charset="-127"/>
              </a:defRPr>
            </a:lvl2pPr>
            <a:lvl3pPr>
              <a:defRPr>
                <a:latin typeface="NanumBarunGothic" panose="020B0603020101020101" pitchFamily="50" charset="-127"/>
                <a:ea typeface="NanumBarunGothic" panose="020B0603020101020101" pitchFamily="50" charset="-127"/>
              </a:defRPr>
            </a:lvl3pPr>
            <a:lvl4pPr>
              <a:defRPr>
                <a:latin typeface="NanumBarunGothic" panose="020B0603020101020101" pitchFamily="50" charset="-127"/>
                <a:ea typeface="NanumBarunGothic" panose="020B0603020101020101" pitchFamily="50" charset="-127"/>
              </a:defRPr>
            </a:lvl4pPr>
            <a:lvl5pPr>
              <a:defRPr>
                <a:latin typeface="NanumBarunGothic" panose="020B0603020101020101" pitchFamily="50" charset="-127"/>
                <a:ea typeface="NanumBarunGothic" panose="020B0603020101020101" pitchFamily="50" charset="-127"/>
              </a:defRPr>
            </a:lvl5pPr>
          </a:lstStyle>
          <a:p>
            <a:pPr lvl="0"/>
            <a:r>
              <a:rPr lang="ko-KR" altLang="en-US" dirty="0"/>
              <a:t>마스터 텍스트 스타일을 편집합니다</a:t>
            </a:r>
            <a:endParaRPr lang="ko-KR" altLang="en-US" dirty="0"/>
          </a:p>
          <a:p>
            <a:pPr lvl="1"/>
            <a:r>
              <a:rPr lang="ko-KR" altLang="en-US" dirty="0"/>
              <a:t>둘째 수준</a:t>
            </a:r>
            <a:endParaRPr lang="ko-KR" altLang="en-US" dirty="0"/>
          </a:p>
          <a:p>
            <a:pPr lvl="2"/>
            <a:r>
              <a:rPr lang="ko-KR" altLang="en-US" dirty="0"/>
              <a:t>셋째 수준</a:t>
            </a:r>
            <a:endParaRPr lang="ko-KR" altLang="en-US" dirty="0"/>
          </a:p>
          <a:p>
            <a:pPr lvl="3"/>
            <a:r>
              <a:rPr lang="ko-KR" altLang="en-US" dirty="0"/>
              <a:t>넷째 수준</a:t>
            </a:r>
            <a:endParaRPr lang="ko-KR" altLang="en-US" dirty="0"/>
          </a:p>
          <a:p>
            <a:pPr lvl="4"/>
            <a:r>
              <a:rPr lang="ko-KR" altLang="en-US" dirty="0"/>
              <a:t>다섯째 수준</a:t>
            </a:r>
            <a:endParaRPr lang="ko-KR" altLang="en-US" dirty="0"/>
          </a:p>
        </p:txBody>
      </p:sp>
      <p:sp>
        <p:nvSpPr>
          <p:cNvPr id="4" name="날짜 개체 틀 3"/>
          <p:cNvSpPr>
            <a:spLocks noGrp="1"/>
          </p:cNvSpPr>
          <p:nvPr>
            <p:ph type="dt" sz="half" idx="10"/>
          </p:nvPr>
        </p:nvSpPr>
        <p:spPr>
          <a:xfrm>
            <a:off x="838200" y="6356350"/>
            <a:ext cx="27432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fld id="{3B9AFE30-CE99-44E2-887B-671B604A8DB1}" type="datetimeFigureOut">
              <a:rPr lang="ko-KR" altLang="en-US" smtClean="0"/>
            </a:fld>
            <a:endParaRPr lang="ko-KR" altLang="en-US" dirty="0"/>
          </a:p>
        </p:txBody>
      </p:sp>
      <p:sp>
        <p:nvSpPr>
          <p:cNvPr id="5" name="바닥글 개체 틀 4"/>
          <p:cNvSpPr>
            <a:spLocks noGrp="1"/>
          </p:cNvSpPr>
          <p:nvPr>
            <p:ph type="ftr" sz="quarter" idx="11"/>
          </p:nvPr>
        </p:nvSpPr>
        <p:spPr>
          <a:xfrm>
            <a:off x="4038600" y="6356350"/>
            <a:ext cx="41148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endParaRPr lang="ko-KR" altLang="en-US" dirty="0"/>
          </a:p>
        </p:txBody>
      </p:sp>
      <p:sp>
        <p:nvSpPr>
          <p:cNvPr id="6" name="슬라이드 번호 개체 틀 5"/>
          <p:cNvSpPr>
            <a:spLocks noGrp="1"/>
          </p:cNvSpPr>
          <p:nvPr>
            <p:ph type="sldNum" sz="quarter" idx="12"/>
          </p:nvPr>
        </p:nvSpPr>
        <p:spPr>
          <a:xfrm>
            <a:off x="8610600" y="6356350"/>
            <a:ext cx="27432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fld id="{F9A87CF1-EAF7-409B-A6C1-6C428483A4C3}" type="slidenum">
              <a:rPr lang="ko-KR" altLang="en-US" smtClean="0"/>
            </a:fld>
            <a:endParaRPr lang="ko-KR"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hasCustomPrompt="1"/>
          </p:nvPr>
        </p:nvSpPr>
        <p:spPr>
          <a:xfrm>
            <a:off x="8724900" y="365125"/>
            <a:ext cx="2628900" cy="5811838"/>
          </a:xfrm>
          <a:prstGeom prst="rect">
            <a:avLst/>
          </a:prstGeom>
        </p:spPr>
        <p:txBody>
          <a:bodyPr vert="eaVert"/>
          <a:lstStyle>
            <a:lvl1pPr>
              <a:defRPr>
                <a:latin typeface="NanumBarunGothic" panose="020B0603020101020101" pitchFamily="50" charset="-127"/>
                <a:ea typeface="NanumBarunGothic" panose="020B0603020101020101" pitchFamily="50" charset="-127"/>
              </a:defRPr>
            </a:lvl1pPr>
          </a:lstStyle>
          <a:p>
            <a:r>
              <a:rPr lang="ko-KR" altLang="en-US" dirty="0"/>
              <a:t>마스터 제목 스타일 편집</a:t>
            </a:r>
            <a:endParaRPr lang="ko-KR" altLang="en-US" dirty="0"/>
          </a:p>
        </p:txBody>
      </p:sp>
      <p:sp>
        <p:nvSpPr>
          <p:cNvPr id="3" name="세로 텍스트 개체 틀 2"/>
          <p:cNvSpPr>
            <a:spLocks noGrp="1"/>
          </p:cNvSpPr>
          <p:nvPr>
            <p:ph type="body" orient="vert" idx="1" hasCustomPrompt="1"/>
          </p:nvPr>
        </p:nvSpPr>
        <p:spPr>
          <a:xfrm>
            <a:off x="838200" y="365125"/>
            <a:ext cx="7734300" cy="5811838"/>
          </a:xfrm>
          <a:prstGeom prst="rect">
            <a:avLst/>
          </a:prstGeom>
        </p:spPr>
        <p:txBody>
          <a:bodyPr vert="eaVert"/>
          <a:lstStyle>
            <a:lvl1pPr>
              <a:defRPr>
                <a:latin typeface="NanumBarunGothic" panose="020B0603020101020101" pitchFamily="50" charset="-127"/>
                <a:ea typeface="NanumBarunGothic" panose="020B0603020101020101" pitchFamily="50" charset="-127"/>
              </a:defRPr>
            </a:lvl1pPr>
            <a:lvl2pPr>
              <a:defRPr>
                <a:latin typeface="NanumBarunGothic" panose="020B0603020101020101" pitchFamily="50" charset="-127"/>
                <a:ea typeface="NanumBarunGothic" panose="020B0603020101020101" pitchFamily="50" charset="-127"/>
              </a:defRPr>
            </a:lvl2pPr>
            <a:lvl3pPr>
              <a:defRPr>
                <a:latin typeface="NanumBarunGothic" panose="020B0603020101020101" pitchFamily="50" charset="-127"/>
                <a:ea typeface="NanumBarunGothic" panose="020B0603020101020101" pitchFamily="50" charset="-127"/>
              </a:defRPr>
            </a:lvl3pPr>
            <a:lvl4pPr>
              <a:defRPr>
                <a:latin typeface="NanumBarunGothic" panose="020B0603020101020101" pitchFamily="50" charset="-127"/>
                <a:ea typeface="NanumBarunGothic" panose="020B0603020101020101" pitchFamily="50" charset="-127"/>
              </a:defRPr>
            </a:lvl4pPr>
            <a:lvl5pPr>
              <a:defRPr>
                <a:latin typeface="NanumBarunGothic" panose="020B0603020101020101" pitchFamily="50" charset="-127"/>
                <a:ea typeface="NanumBarunGothic" panose="020B0603020101020101" pitchFamily="50" charset="-127"/>
              </a:defRPr>
            </a:lvl5pPr>
          </a:lstStyle>
          <a:p>
            <a:pPr lvl="0"/>
            <a:r>
              <a:rPr lang="ko-KR" altLang="en-US" dirty="0"/>
              <a:t>마스터 텍스트 스타일을 편집합니다</a:t>
            </a:r>
            <a:endParaRPr lang="ko-KR" altLang="en-US" dirty="0"/>
          </a:p>
          <a:p>
            <a:pPr lvl="1"/>
            <a:r>
              <a:rPr lang="ko-KR" altLang="en-US" dirty="0"/>
              <a:t>둘째 수준</a:t>
            </a:r>
            <a:endParaRPr lang="ko-KR" altLang="en-US" dirty="0"/>
          </a:p>
          <a:p>
            <a:pPr lvl="2"/>
            <a:r>
              <a:rPr lang="ko-KR" altLang="en-US" dirty="0"/>
              <a:t>셋째 수준</a:t>
            </a:r>
            <a:endParaRPr lang="ko-KR" altLang="en-US" dirty="0"/>
          </a:p>
          <a:p>
            <a:pPr lvl="3"/>
            <a:r>
              <a:rPr lang="ko-KR" altLang="en-US" dirty="0"/>
              <a:t>넷째 수준</a:t>
            </a:r>
            <a:endParaRPr lang="ko-KR" altLang="en-US" dirty="0"/>
          </a:p>
          <a:p>
            <a:pPr lvl="4"/>
            <a:r>
              <a:rPr lang="ko-KR" altLang="en-US" dirty="0"/>
              <a:t>다섯째 수준</a:t>
            </a:r>
            <a:endParaRPr lang="ko-KR" altLang="en-US" dirty="0"/>
          </a:p>
        </p:txBody>
      </p:sp>
      <p:sp>
        <p:nvSpPr>
          <p:cNvPr id="4" name="날짜 개체 틀 3"/>
          <p:cNvSpPr>
            <a:spLocks noGrp="1"/>
          </p:cNvSpPr>
          <p:nvPr>
            <p:ph type="dt" sz="half" idx="10"/>
          </p:nvPr>
        </p:nvSpPr>
        <p:spPr>
          <a:xfrm>
            <a:off x="838200" y="6356350"/>
            <a:ext cx="27432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fld id="{3B9AFE30-CE99-44E2-887B-671B604A8DB1}" type="datetimeFigureOut">
              <a:rPr lang="ko-KR" altLang="en-US" smtClean="0"/>
            </a:fld>
            <a:endParaRPr lang="ko-KR" altLang="en-US" dirty="0"/>
          </a:p>
        </p:txBody>
      </p:sp>
      <p:sp>
        <p:nvSpPr>
          <p:cNvPr id="5" name="바닥글 개체 틀 4"/>
          <p:cNvSpPr>
            <a:spLocks noGrp="1"/>
          </p:cNvSpPr>
          <p:nvPr>
            <p:ph type="ftr" sz="quarter" idx="11"/>
          </p:nvPr>
        </p:nvSpPr>
        <p:spPr>
          <a:xfrm>
            <a:off x="4038600" y="6356350"/>
            <a:ext cx="41148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endParaRPr lang="ko-KR" altLang="en-US" dirty="0"/>
          </a:p>
        </p:txBody>
      </p:sp>
      <p:sp>
        <p:nvSpPr>
          <p:cNvPr id="6" name="슬라이드 번호 개체 틀 5"/>
          <p:cNvSpPr>
            <a:spLocks noGrp="1"/>
          </p:cNvSpPr>
          <p:nvPr>
            <p:ph type="sldNum" sz="quarter" idx="12"/>
          </p:nvPr>
        </p:nvSpPr>
        <p:spPr>
          <a:xfrm>
            <a:off x="8610600" y="6356350"/>
            <a:ext cx="27432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fld id="{F9A87CF1-EAF7-409B-A6C1-6C428483A4C3}" type="slidenum">
              <a:rPr lang="ko-KR" altLang="en-US" smtClean="0"/>
            </a:fld>
            <a:endParaRPr lang="ko-KR"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콘텐츠 2개">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비교">
    <p:spTree>
      <p:nvGrpSpPr>
        <p:cNvPr id="1" name=""/>
        <p:cNvGrpSpPr/>
        <p:nvPr/>
      </p:nvGrpSpPr>
      <p:grpSpPr>
        <a:xfrm>
          <a:off x="0" y="0"/>
          <a:ext cx="0" cy="0"/>
          <a:chOff x="0" y="0"/>
          <a:chExt cx="0" cy="0"/>
        </a:xfrm>
      </p:grpSpPr>
      <p:sp>
        <p:nvSpPr>
          <p:cNvPr id="15" name="그림 개체 틀 14"/>
          <p:cNvSpPr>
            <a:spLocks noGrp="1"/>
          </p:cNvSpPr>
          <p:nvPr>
            <p:ph type="pic" sz="quarter" idx="10"/>
          </p:nvPr>
        </p:nvSpPr>
        <p:spPr>
          <a:xfrm>
            <a:off x="1227138" y="1247775"/>
            <a:ext cx="4883150" cy="51022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838200" y="365125"/>
            <a:ext cx="10515600" cy="1325563"/>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r>
              <a:rPr lang="ko-KR" altLang="en-US" dirty="0"/>
              <a:t>마스터 제목 스타일 편집</a:t>
            </a:r>
            <a:endParaRPr lang="ko-KR" altLang="en-US" dirty="0"/>
          </a:p>
        </p:txBody>
      </p:sp>
      <p:sp>
        <p:nvSpPr>
          <p:cNvPr id="3" name="날짜 개체 틀 2"/>
          <p:cNvSpPr>
            <a:spLocks noGrp="1"/>
          </p:cNvSpPr>
          <p:nvPr>
            <p:ph type="dt" sz="half" idx="10"/>
          </p:nvPr>
        </p:nvSpPr>
        <p:spPr>
          <a:xfrm>
            <a:off x="838200" y="6356350"/>
            <a:ext cx="27432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fld id="{3B9AFE30-CE99-44E2-887B-671B604A8DB1}" type="datetimeFigureOut">
              <a:rPr lang="ko-KR" altLang="en-US" smtClean="0"/>
            </a:fld>
            <a:endParaRPr lang="ko-KR" altLang="en-US" dirty="0"/>
          </a:p>
        </p:txBody>
      </p:sp>
      <p:sp>
        <p:nvSpPr>
          <p:cNvPr id="4" name="바닥글 개체 틀 3"/>
          <p:cNvSpPr>
            <a:spLocks noGrp="1"/>
          </p:cNvSpPr>
          <p:nvPr>
            <p:ph type="ftr" sz="quarter" idx="11"/>
          </p:nvPr>
        </p:nvSpPr>
        <p:spPr>
          <a:xfrm>
            <a:off x="4038600" y="6356350"/>
            <a:ext cx="41148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endParaRPr lang="ko-KR" altLang="en-US" dirty="0"/>
          </a:p>
        </p:txBody>
      </p:sp>
      <p:sp>
        <p:nvSpPr>
          <p:cNvPr id="5" name="슬라이드 번호 개체 틀 4"/>
          <p:cNvSpPr>
            <a:spLocks noGrp="1"/>
          </p:cNvSpPr>
          <p:nvPr>
            <p:ph type="sldNum" sz="quarter" idx="12"/>
          </p:nvPr>
        </p:nvSpPr>
        <p:spPr>
          <a:xfrm>
            <a:off x="8610600" y="6356350"/>
            <a:ext cx="27432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fld id="{F9A87CF1-EAF7-409B-A6C1-6C428483A4C3}" type="slidenum">
              <a:rPr lang="ko-KR" altLang="en-US" smtClean="0"/>
            </a:fld>
            <a:endParaRPr lang="ko-KR"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a:xfrm>
            <a:off x="838200" y="6356350"/>
            <a:ext cx="27432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fld id="{3B9AFE30-CE99-44E2-887B-671B604A8DB1}" type="datetimeFigureOut">
              <a:rPr lang="ko-KR" altLang="en-US" smtClean="0"/>
            </a:fld>
            <a:endParaRPr lang="ko-KR" altLang="en-US" dirty="0"/>
          </a:p>
        </p:txBody>
      </p:sp>
      <p:sp>
        <p:nvSpPr>
          <p:cNvPr id="3" name="바닥글 개체 틀 2"/>
          <p:cNvSpPr>
            <a:spLocks noGrp="1"/>
          </p:cNvSpPr>
          <p:nvPr>
            <p:ph type="ftr" sz="quarter" idx="11"/>
          </p:nvPr>
        </p:nvSpPr>
        <p:spPr>
          <a:xfrm>
            <a:off x="4038600" y="6356350"/>
            <a:ext cx="41148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endParaRPr lang="ko-KR" altLang="en-US" dirty="0"/>
          </a:p>
        </p:txBody>
      </p:sp>
      <p:sp>
        <p:nvSpPr>
          <p:cNvPr id="4" name="슬라이드 번호 개체 틀 3"/>
          <p:cNvSpPr>
            <a:spLocks noGrp="1"/>
          </p:cNvSpPr>
          <p:nvPr>
            <p:ph type="sldNum" sz="quarter" idx="12"/>
          </p:nvPr>
        </p:nvSpPr>
        <p:spPr>
          <a:xfrm>
            <a:off x="8610600" y="6356350"/>
            <a:ext cx="27432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fld id="{F9A87CF1-EAF7-409B-A6C1-6C428483A4C3}" type="slidenum">
              <a:rPr lang="ko-KR" altLang="en-US" smtClean="0"/>
            </a:fld>
            <a:endParaRPr lang="ko-KR"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839788" y="457200"/>
            <a:ext cx="3932237" cy="1600200"/>
          </a:xfrm>
          <a:prstGeom prst="rect">
            <a:avLst/>
          </a:prstGeom>
        </p:spPr>
        <p:txBody>
          <a:bodyPr anchor="b"/>
          <a:lstStyle>
            <a:lvl1pPr>
              <a:defRPr sz="3200">
                <a:latin typeface="NanumBarunGothic" panose="020B0603020101020101" pitchFamily="50" charset="-127"/>
                <a:ea typeface="NanumBarunGothic" panose="020B0603020101020101" pitchFamily="50" charset="-127"/>
              </a:defRPr>
            </a:lvl1pPr>
          </a:lstStyle>
          <a:p>
            <a:r>
              <a:rPr lang="ko-KR" altLang="en-US" dirty="0"/>
              <a:t>마스터 제목 스타일 편집</a:t>
            </a:r>
            <a:endParaRPr lang="ko-KR" altLang="en-US" dirty="0"/>
          </a:p>
        </p:txBody>
      </p:sp>
      <p:sp>
        <p:nvSpPr>
          <p:cNvPr id="3" name="내용 개체 틀 2"/>
          <p:cNvSpPr>
            <a:spLocks noGrp="1"/>
          </p:cNvSpPr>
          <p:nvPr>
            <p:ph idx="1" hasCustomPrompt="1"/>
          </p:nvPr>
        </p:nvSpPr>
        <p:spPr>
          <a:xfrm>
            <a:off x="5183188" y="987425"/>
            <a:ext cx="6172200" cy="4873625"/>
          </a:xfrm>
          <a:prstGeom prst="rect">
            <a:avLst/>
          </a:prstGeom>
        </p:spPr>
        <p:txBody>
          <a:bodyPr/>
          <a:lstStyle>
            <a:lvl1pPr>
              <a:defRPr sz="3200">
                <a:latin typeface="NanumBarunGothic" panose="020B0603020101020101" pitchFamily="50" charset="-127"/>
                <a:ea typeface="NanumBarunGothic" panose="020B0603020101020101" pitchFamily="50" charset="-127"/>
              </a:defRPr>
            </a:lvl1pPr>
            <a:lvl2pPr>
              <a:defRPr sz="2800">
                <a:latin typeface="NanumBarunGothic" panose="020B0603020101020101" pitchFamily="50" charset="-127"/>
                <a:ea typeface="NanumBarunGothic" panose="020B0603020101020101" pitchFamily="50" charset="-127"/>
              </a:defRPr>
            </a:lvl2pPr>
            <a:lvl3pPr>
              <a:defRPr sz="2400">
                <a:latin typeface="NanumBarunGothic" panose="020B0603020101020101" pitchFamily="50" charset="-127"/>
                <a:ea typeface="NanumBarunGothic" panose="020B0603020101020101" pitchFamily="50" charset="-127"/>
              </a:defRPr>
            </a:lvl3pPr>
            <a:lvl4pPr>
              <a:defRPr sz="2000">
                <a:latin typeface="NanumBarunGothic" panose="020B0603020101020101" pitchFamily="50" charset="-127"/>
                <a:ea typeface="NanumBarunGothic" panose="020B0603020101020101" pitchFamily="50" charset="-127"/>
              </a:defRPr>
            </a:lvl4pPr>
            <a:lvl5pPr>
              <a:defRPr sz="2000">
                <a:latin typeface="NanumBarunGothic" panose="020B0603020101020101" pitchFamily="50" charset="-127"/>
                <a:ea typeface="NanumBarunGothic" panose="020B0603020101020101" pitchFamily="50" charset="-127"/>
              </a:defRPr>
            </a:lvl5pPr>
            <a:lvl6pPr>
              <a:defRPr sz="2000"/>
            </a:lvl6pPr>
            <a:lvl7pPr>
              <a:defRPr sz="2000"/>
            </a:lvl7pPr>
            <a:lvl8pPr>
              <a:defRPr sz="2000"/>
            </a:lvl8pPr>
            <a:lvl9pPr>
              <a:defRPr sz="2000"/>
            </a:lvl9pPr>
          </a:lstStyle>
          <a:p>
            <a:pPr lvl="0"/>
            <a:r>
              <a:rPr lang="ko-KR" altLang="en-US" dirty="0"/>
              <a:t>마스터 텍스트 스타일을 편집합니다</a:t>
            </a:r>
            <a:endParaRPr lang="ko-KR" altLang="en-US" dirty="0"/>
          </a:p>
          <a:p>
            <a:pPr lvl="1"/>
            <a:r>
              <a:rPr lang="ko-KR" altLang="en-US" dirty="0"/>
              <a:t>둘째 수준</a:t>
            </a:r>
            <a:endParaRPr lang="ko-KR" altLang="en-US" dirty="0"/>
          </a:p>
          <a:p>
            <a:pPr lvl="2"/>
            <a:r>
              <a:rPr lang="ko-KR" altLang="en-US" dirty="0"/>
              <a:t>셋째 수준</a:t>
            </a:r>
            <a:endParaRPr lang="ko-KR" altLang="en-US" dirty="0"/>
          </a:p>
          <a:p>
            <a:pPr lvl="3"/>
            <a:r>
              <a:rPr lang="ko-KR" altLang="en-US" dirty="0"/>
              <a:t>넷째 수준</a:t>
            </a:r>
            <a:endParaRPr lang="ko-KR" altLang="en-US" dirty="0"/>
          </a:p>
          <a:p>
            <a:pPr lvl="4"/>
            <a:r>
              <a:rPr lang="ko-KR" altLang="en-US" dirty="0"/>
              <a:t>다섯째 수준</a:t>
            </a:r>
            <a:endParaRPr lang="ko-KR" altLang="en-US" dirty="0"/>
          </a:p>
        </p:txBody>
      </p:sp>
      <p:sp>
        <p:nvSpPr>
          <p:cNvPr id="4" name="텍스트 개체 틀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atin typeface="NanumBarunGothic" panose="020B0603020101020101" pitchFamily="50" charset="-127"/>
                <a:ea typeface="NanumBarunGothic" panose="020B0603020101020101" pitchFamily="50" charset="-12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dirty="0"/>
              <a:t>마스터 텍스트 스타일을 편집합니다</a:t>
            </a:r>
            <a:endParaRPr lang="ko-KR" altLang="en-US" dirty="0"/>
          </a:p>
        </p:txBody>
      </p:sp>
      <p:sp>
        <p:nvSpPr>
          <p:cNvPr id="5" name="날짜 개체 틀 4"/>
          <p:cNvSpPr>
            <a:spLocks noGrp="1"/>
          </p:cNvSpPr>
          <p:nvPr>
            <p:ph type="dt" sz="half" idx="10"/>
          </p:nvPr>
        </p:nvSpPr>
        <p:spPr>
          <a:xfrm>
            <a:off x="838200" y="6356350"/>
            <a:ext cx="27432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fld id="{3B9AFE30-CE99-44E2-887B-671B604A8DB1}" type="datetimeFigureOut">
              <a:rPr lang="ko-KR" altLang="en-US" smtClean="0"/>
            </a:fld>
            <a:endParaRPr lang="ko-KR" altLang="en-US" dirty="0"/>
          </a:p>
        </p:txBody>
      </p:sp>
      <p:sp>
        <p:nvSpPr>
          <p:cNvPr id="6" name="바닥글 개체 틀 5"/>
          <p:cNvSpPr>
            <a:spLocks noGrp="1"/>
          </p:cNvSpPr>
          <p:nvPr>
            <p:ph type="ftr" sz="quarter" idx="11"/>
          </p:nvPr>
        </p:nvSpPr>
        <p:spPr>
          <a:xfrm>
            <a:off x="4038600" y="6356350"/>
            <a:ext cx="41148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endParaRPr lang="ko-KR" altLang="en-US" dirty="0"/>
          </a:p>
        </p:txBody>
      </p:sp>
      <p:sp>
        <p:nvSpPr>
          <p:cNvPr id="7" name="슬라이드 번호 개체 틀 6"/>
          <p:cNvSpPr>
            <a:spLocks noGrp="1"/>
          </p:cNvSpPr>
          <p:nvPr>
            <p:ph type="sldNum" sz="quarter" idx="12"/>
          </p:nvPr>
        </p:nvSpPr>
        <p:spPr>
          <a:xfrm>
            <a:off x="8610600" y="6356350"/>
            <a:ext cx="27432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fld id="{F9A87CF1-EAF7-409B-A6C1-6C428483A4C3}" type="slidenum">
              <a:rPr lang="ko-KR" altLang="en-US" smtClean="0"/>
            </a:fld>
            <a:endParaRPr lang="ko-KR"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839788" y="457200"/>
            <a:ext cx="3932237" cy="1600200"/>
          </a:xfrm>
          <a:prstGeom prst="rect">
            <a:avLst/>
          </a:prstGeom>
        </p:spPr>
        <p:txBody>
          <a:bodyPr anchor="b"/>
          <a:lstStyle>
            <a:lvl1pPr>
              <a:defRPr sz="3200">
                <a:latin typeface="NanumBarunGothic" panose="020B0603020101020101" pitchFamily="50" charset="-127"/>
                <a:ea typeface="NanumBarunGothic" panose="020B0603020101020101" pitchFamily="50" charset="-127"/>
              </a:defRPr>
            </a:lvl1pPr>
          </a:lstStyle>
          <a:p>
            <a:r>
              <a:rPr lang="ko-KR" altLang="en-US" dirty="0"/>
              <a:t>마스터 제목 스타일 편집</a:t>
            </a:r>
            <a:endParaRPr lang="ko-KR" altLang="en-US" dirty="0"/>
          </a:p>
        </p:txBody>
      </p:sp>
      <p:sp>
        <p:nvSpPr>
          <p:cNvPr id="3" name="그림 개체 틀 2"/>
          <p:cNvSpPr>
            <a:spLocks noGrp="1"/>
          </p:cNvSpPr>
          <p:nvPr>
            <p:ph type="pic" idx="1"/>
          </p:nvPr>
        </p:nvSpPr>
        <p:spPr>
          <a:xfrm>
            <a:off x="5183188" y="987425"/>
            <a:ext cx="6172200" cy="4873625"/>
          </a:xfrm>
          <a:prstGeom prst="rect">
            <a:avLst/>
          </a:prstGeom>
        </p:spPr>
        <p:txBody>
          <a:bodyPr/>
          <a:lstStyle>
            <a:lvl1pPr marL="0" indent="0">
              <a:buNone/>
              <a:defRPr sz="3200">
                <a:latin typeface="NanumBarunGothic" panose="020B0603020101020101" pitchFamily="50" charset="-127"/>
                <a:ea typeface="NanumBarunGothic" panose="020B0603020101020101" pitchFamily="50" charset="-127"/>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dirty="0"/>
          </a:p>
        </p:txBody>
      </p:sp>
      <p:sp>
        <p:nvSpPr>
          <p:cNvPr id="4" name="텍스트 개체 틀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atin typeface="NanumBarunGothic" panose="020B0603020101020101" pitchFamily="50" charset="-127"/>
                <a:ea typeface="NanumBarunGothic" panose="020B0603020101020101" pitchFamily="50" charset="-12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dirty="0"/>
              <a:t>마스터 텍스트 스타일을 편집합니다</a:t>
            </a:r>
            <a:endParaRPr lang="ko-KR" altLang="en-US" dirty="0"/>
          </a:p>
        </p:txBody>
      </p:sp>
      <p:sp>
        <p:nvSpPr>
          <p:cNvPr id="5" name="날짜 개체 틀 4"/>
          <p:cNvSpPr>
            <a:spLocks noGrp="1"/>
          </p:cNvSpPr>
          <p:nvPr>
            <p:ph type="dt" sz="half" idx="10"/>
          </p:nvPr>
        </p:nvSpPr>
        <p:spPr>
          <a:xfrm>
            <a:off x="838200" y="6356350"/>
            <a:ext cx="27432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fld id="{3B9AFE30-CE99-44E2-887B-671B604A8DB1}" type="datetimeFigureOut">
              <a:rPr lang="ko-KR" altLang="en-US" smtClean="0"/>
            </a:fld>
            <a:endParaRPr lang="ko-KR" altLang="en-US" dirty="0"/>
          </a:p>
        </p:txBody>
      </p:sp>
      <p:sp>
        <p:nvSpPr>
          <p:cNvPr id="6" name="바닥글 개체 틀 5"/>
          <p:cNvSpPr>
            <a:spLocks noGrp="1"/>
          </p:cNvSpPr>
          <p:nvPr>
            <p:ph type="ftr" sz="quarter" idx="11"/>
          </p:nvPr>
        </p:nvSpPr>
        <p:spPr>
          <a:xfrm>
            <a:off x="4038600" y="6356350"/>
            <a:ext cx="41148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endParaRPr lang="ko-KR" altLang="en-US" dirty="0"/>
          </a:p>
        </p:txBody>
      </p:sp>
      <p:sp>
        <p:nvSpPr>
          <p:cNvPr id="7" name="슬라이드 번호 개체 틀 6"/>
          <p:cNvSpPr>
            <a:spLocks noGrp="1"/>
          </p:cNvSpPr>
          <p:nvPr>
            <p:ph type="sldNum" sz="quarter" idx="12"/>
          </p:nvPr>
        </p:nvSpPr>
        <p:spPr>
          <a:xfrm>
            <a:off x="8610600" y="6356350"/>
            <a:ext cx="27432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fld id="{F9A87CF1-EAF7-409B-A6C1-6C428483A4C3}" type="slidenum">
              <a:rPr lang="ko-KR" altLang="en-US" smtClean="0"/>
            </a:fld>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png"/><Relationship Id="rId12" Type="http://schemas.openxmlformats.org/officeDocument/2006/relationships/hyperlink" Target="http://leehyekang.com/" TargetMode="Externa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extBox 4"/>
          <p:cNvSpPr txBox="1"/>
          <p:nvPr userDrawn="1"/>
        </p:nvSpPr>
        <p:spPr>
          <a:xfrm>
            <a:off x="7985760" y="6309360"/>
            <a:ext cx="3948389" cy="369332"/>
          </a:xfrm>
          <a:prstGeom prst="rect">
            <a:avLst/>
          </a:prstGeom>
          <a:noFill/>
        </p:spPr>
        <p:txBody>
          <a:bodyPr wrap="none" rtlCol="0">
            <a:spAutoFit/>
          </a:bodyPr>
          <a:lstStyle/>
          <a:p>
            <a:r>
              <a:rPr lang="en-US" altLang="ko-KR" dirty="0">
                <a:solidFill>
                  <a:schemeClr val="bg1"/>
                </a:solidFill>
                <a:latin typeface="NanumBarunGothic" panose="020B0603020101020101" pitchFamily="50" charset="-127"/>
                <a:ea typeface="NanumBarunGothic" panose="020B0603020101020101" pitchFamily="50" charset="-127"/>
                <a:hlinkClick r:id="rId12"/>
              </a:rPr>
              <a:t>http://leehyekang.com</a:t>
            </a:r>
            <a:r>
              <a:rPr lang="en-US" altLang="ko-KR" dirty="0">
                <a:solidFill>
                  <a:schemeClr val="bg1"/>
                </a:solidFill>
                <a:latin typeface="NanumBarunGothic" panose="020B0603020101020101" pitchFamily="50" charset="-127"/>
                <a:ea typeface="NanumBarunGothic" panose="020B0603020101020101" pitchFamily="50" charset="-127"/>
              </a:rPr>
              <a:t> </a:t>
            </a:r>
            <a:r>
              <a:rPr lang="ko-KR" altLang="en-US" dirty="0">
                <a:solidFill>
                  <a:schemeClr val="bg1"/>
                </a:solidFill>
                <a:latin typeface="NanumBarunGothic" panose="020B0603020101020101" pitchFamily="50" charset="-127"/>
                <a:ea typeface="NanumBarunGothic" panose="020B0603020101020101" pitchFamily="50" charset="-127"/>
              </a:rPr>
              <a:t>친절한 </a:t>
            </a:r>
            <a:r>
              <a:rPr lang="ko-KR" altLang="en-US" dirty="0" err="1">
                <a:solidFill>
                  <a:schemeClr val="bg1"/>
                </a:solidFill>
                <a:latin typeface="NanumBarunGothic" panose="020B0603020101020101" pitchFamily="50" charset="-127"/>
                <a:ea typeface="NanumBarunGothic" panose="020B0603020101020101" pitchFamily="50" charset="-127"/>
              </a:rPr>
              <a:t>혜강씨</a:t>
            </a:r>
            <a:endParaRPr lang="ko-KR" altLang="en-US" dirty="0">
              <a:solidFill>
                <a:schemeClr val="bg1"/>
              </a:solidFill>
              <a:latin typeface="NanumBarunGothic" panose="020B0603020101020101" pitchFamily="50" charset="-127"/>
              <a:ea typeface="NanumBarunGothic" panose="020B0603020101020101" pitchFamily="50" charset="-127"/>
            </a:endParaRPr>
          </a:p>
        </p:txBody>
      </p:sp>
      <p:pic>
        <p:nvPicPr>
          <p:cNvPr id="3" name="그림 2"/>
          <p:cNvPicPr>
            <a:picLocks noChangeAspect="1"/>
          </p:cNvPicPr>
          <p:nvPr userDrawn="1"/>
        </p:nvPicPr>
        <p:blipFill>
          <a:blip r:embed="rId13" cstate="print"/>
          <a:stretch>
            <a:fillRect/>
          </a:stretch>
        </p:blipFill>
        <p:spPr>
          <a:xfrm>
            <a:off x="0" y="-594"/>
            <a:ext cx="12223539" cy="685859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3.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4.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5.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6.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image" Target="../media/image17.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0" Type="http://schemas.openxmlformats.org/officeDocument/2006/relationships/slideLayout" Target="../slideLayouts/slideLayout1.xml"/><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9" Type="http://schemas.openxmlformats.org/officeDocument/2006/relationships/image" Target="../media/image20.png"/><Relationship Id="rId8" Type="http://schemas.openxmlformats.org/officeDocument/2006/relationships/image" Target="../media/image19.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0" Type="http://schemas.openxmlformats.org/officeDocument/2006/relationships/slideLayout" Target="../slideLayouts/slideLayout1.xml"/><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21.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22.jpe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23.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24.jpe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25.jpe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26.jpe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8.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9.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27.jpe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28.jpe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2.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4.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1.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2.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1"/>
          <p:cNvPicPr>
            <a:picLocks noChangeAspect="1"/>
          </p:cNvPicPr>
          <p:nvPr/>
        </p:nvPicPr>
        <p:blipFill>
          <a:blip r:embed="rId1" cstate="print"/>
          <a:stretch>
            <a:fillRect/>
          </a:stretch>
        </p:blipFill>
        <p:spPr>
          <a:xfrm>
            <a:off x="5216018" y="1528357"/>
            <a:ext cx="1925011" cy="1917121"/>
          </a:xfrm>
          <a:prstGeom prst="rect">
            <a:avLst/>
          </a:prstGeom>
        </p:spPr>
      </p:pic>
      <p:sp>
        <p:nvSpPr>
          <p:cNvPr id="3" name="Rectangle 239"/>
          <p:cNvSpPr>
            <a:spLocks noChangeArrowheads="1"/>
          </p:cNvSpPr>
          <p:nvPr/>
        </p:nvSpPr>
        <p:spPr bwMode="auto">
          <a:xfrm>
            <a:off x="1860048" y="3669280"/>
            <a:ext cx="8569325" cy="1824804"/>
          </a:xfrm>
          <a:prstGeom prst="rect">
            <a:avLst/>
          </a:prstGeom>
          <a:noFill/>
          <a:ln w="9525">
            <a:noFill/>
            <a:miter lim="800000"/>
          </a:ln>
          <a:effectLst>
            <a:outerShdw blurRad="50800" dist="38100" dir="2700000" algn="tl" rotWithShape="0">
              <a:prstClr val="black"/>
            </a:outerShdw>
          </a:effectLst>
        </p:spPr>
        <p:txBody>
          <a:bodyPr/>
          <a:lstStyle/>
          <a:p>
            <a:pPr algn="ctr">
              <a:lnSpc>
                <a:spcPct val="90000"/>
              </a:lnSpc>
              <a:defRPr/>
            </a:pPr>
            <a:r>
              <a:rPr lang="vi-VN" altLang="en-US"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rPr>
              <a:t>Introduce </a:t>
            </a:r>
            <a:r>
              <a:rPr lang="vi-VN" altLang="en-US"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rPr>
              <a:t>Cloud</a:t>
            </a:r>
            <a:endParaRPr lang="vi-VN" altLang="en-US"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7715"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service mod</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els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직사각형 32"/>
          <p:cNvSpPr/>
          <p:nvPr/>
        </p:nvSpPr>
        <p:spPr>
          <a:xfrm>
            <a:off x="1337945" y="2035810"/>
            <a:ext cx="10104120" cy="1938020"/>
          </a:xfrm>
          <a:prstGeom prst="rect">
            <a:avLst/>
          </a:prstGeom>
        </p:spPr>
        <p:txBody>
          <a:bodyPr vert="horz" wrap="square" anchor="ctr" anchorCtr="0">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lvl="0" indent="-342900" algn="just" fontAlgn="t">
              <a:lnSpc>
                <a:spcPct val="150000"/>
              </a:lnSpc>
              <a:buFont typeface="Arial" panose="020B0604020202020204" pitchFamily="34" charset="0"/>
              <a:buChar char="•"/>
            </a:pPr>
            <a:r>
              <a:rPr dirty="0" smtClean="0">
                <a:latin typeface="Times New Roman" panose="02020603050405020304" pitchFamily="18" charset="0"/>
                <a:ea typeface="NanumBarunGothic" panose="020B0603020101020101" pitchFamily="50" charset="-127"/>
                <a:cs typeface="Times New Roman" panose="02020603050405020304" pitchFamily="18" charset="0"/>
              </a:rPr>
              <a:t>Software-as-a-service (SaaS) involves the licensure of a software application to customers.</a:t>
            </a:r>
            <a:r>
              <a:rPr lang="vi-VN"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dirty="0" smtClean="0">
                <a:latin typeface="Times New Roman" panose="02020603050405020304" pitchFamily="18" charset="0"/>
                <a:ea typeface="NanumBarunGothic" panose="020B0603020101020101" pitchFamily="50" charset="-127"/>
                <a:cs typeface="Times New Roman" panose="02020603050405020304" pitchFamily="18" charset="0"/>
              </a:rPr>
              <a:t> Licenses are typically provided through a pay-as-you-go model or on-demand. This type of system can be found in Microsoft Office's 365.</a:t>
            </a:r>
            <a:endParaRP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342900" lvl="0" indent="-342900" algn="just" fontAlgn="t">
              <a:lnSpc>
                <a:spcPct val="150000"/>
              </a:lnSpc>
              <a:buFont typeface="Arial" panose="020B0604020202020204" pitchFamily="34" charset="0"/>
              <a:buChar char="•"/>
            </a:pPr>
            <a:endParaRP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7715"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service mod</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els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직사각형 32"/>
          <p:cNvSpPr/>
          <p:nvPr/>
        </p:nvSpPr>
        <p:spPr>
          <a:xfrm>
            <a:off x="1337945" y="1853565"/>
            <a:ext cx="10104120" cy="1938020"/>
          </a:xfrm>
          <a:prstGeom prst="rect">
            <a:avLst/>
          </a:prstGeom>
        </p:spPr>
        <p:txBody>
          <a:bodyPr vert="horz" wrap="square" anchor="ctr" anchorCtr="0">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lvl="0" indent="-342900" algn="just" fontAlgn="t">
              <a:lnSpc>
                <a:spcPct val="150000"/>
              </a:lnSpc>
              <a:buFont typeface="Arial" panose="020B0604020202020204" pitchFamily="34" charset="0"/>
              <a:buChar char="•"/>
            </a:pPr>
            <a:r>
              <a:rPr dirty="0" smtClean="0">
                <a:latin typeface="Times New Roman" panose="02020603050405020304" pitchFamily="18" charset="0"/>
                <a:ea typeface="NanumBarunGothic" panose="020B0603020101020101" pitchFamily="50" charset="-127"/>
                <a:cs typeface="Times New Roman" panose="02020603050405020304" pitchFamily="18" charset="0"/>
              </a:rPr>
              <a:t>Platform-as-a-service (PaaS) is considered the most complex of the three layers of cloud-based computing. PaaS shares some similarities with SaaS, the primary difference being that instead of delivering software online, it is actually a platform for creating software that is delivered via the Internet. This model includes platforms like Salesforce.com and Heroku.</a:t>
            </a:r>
            <a:endParaRP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7715"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service mod</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els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직사각형 32"/>
          <p:cNvSpPr/>
          <p:nvPr/>
        </p:nvSpPr>
        <p:spPr>
          <a:xfrm>
            <a:off x="1337945" y="1804988"/>
            <a:ext cx="10104120" cy="2399665"/>
          </a:xfrm>
          <a:prstGeom prst="rect">
            <a:avLst/>
          </a:prstGeom>
        </p:spPr>
        <p:txBody>
          <a:bodyPr vert="horz" wrap="square" anchor="ctr" anchorCtr="0">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lvl="0" indent="-342900" algn="just" fontAlgn="t">
              <a:lnSpc>
                <a:spcPct val="150000"/>
              </a:lnSpc>
              <a:buFont typeface="Arial" panose="020B0604020202020204" pitchFamily="34" charset="0"/>
              <a:buChar char="•"/>
            </a:pPr>
            <a:r>
              <a:rPr dirty="0" smtClean="0">
                <a:latin typeface="Times New Roman" panose="02020603050405020304" pitchFamily="18" charset="0"/>
                <a:ea typeface="NanumBarunGothic" panose="020B0603020101020101" pitchFamily="50" charset="-127"/>
                <a:cs typeface="Times New Roman" panose="02020603050405020304" pitchFamily="18" charset="0"/>
              </a:rPr>
              <a:t>Infrastructure-as-a-service (IaaS) involves a method for delivering everything from operating systems to servers and storage through IP-based connectivity as part of an on-demand service. Clients can avoid the need to purchase software or servers, and instead procure these resources in an outsourced, on-demand service. Popular examples of the IaaS system include IBM Cloud and Microsoft Azure.</a:t>
            </a:r>
            <a:endParaRP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7715"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Computing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Benefits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5" name="Picture 14"/>
          <p:cNvPicPr>
            <a:picLocks noChangeAspect="1"/>
          </p:cNvPicPr>
          <p:nvPr/>
        </p:nvPicPr>
        <p:blipFill>
          <a:blip r:embed="rId8"/>
          <a:stretch>
            <a:fillRect/>
          </a:stretch>
        </p:blipFill>
        <p:spPr>
          <a:xfrm>
            <a:off x="2680970" y="1853565"/>
            <a:ext cx="7429500" cy="42386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7715"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Computing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Benefits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직사각형 32"/>
          <p:cNvSpPr/>
          <p:nvPr/>
        </p:nvSpPr>
        <p:spPr>
          <a:xfrm>
            <a:off x="1337945" y="1853248"/>
            <a:ext cx="10104120" cy="4246245"/>
          </a:xfrm>
          <a:prstGeom prst="rect">
            <a:avLst/>
          </a:prstGeom>
        </p:spPr>
        <p:txBody>
          <a:bodyPr vert="horz" wrap="square" anchor="ctr" anchorCtr="0">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lvl="0" indent="-342900" algn="just" fontAlgn="t">
              <a:lnSpc>
                <a:spcPct val="150000"/>
              </a:lnSpc>
              <a:buFont typeface="Arial" panose="020B0604020202020204" pitchFamily="34" charset="0"/>
              <a:buChar char="•"/>
            </a:pPr>
            <a:r>
              <a:rPr b="1" dirty="0" smtClean="0">
                <a:latin typeface="Times New Roman Bold" panose="02020603050405020304" charset="0"/>
                <a:ea typeface="NanumBarunGothic" panose="020B0603020101020101" pitchFamily="50" charset="-127"/>
                <a:cs typeface="Times New Roman Bold" panose="02020603050405020304" charset="0"/>
              </a:rPr>
              <a:t>Cost savings</a:t>
            </a:r>
            <a:r>
              <a:rPr dirty="0" smtClean="0">
                <a:latin typeface="Times New Roman" panose="02020603050405020304" pitchFamily="18" charset="0"/>
                <a:ea typeface="NanumBarunGothic" panose="020B0603020101020101" pitchFamily="50" charset="-127"/>
                <a:cs typeface="Times New Roman" panose="02020603050405020304" pitchFamily="18" charset="0"/>
              </a:rPr>
              <a:t>: Helps minimize costs. You will not spend money on the original infrastructure. For example: Buy hardware, software, system installation, ...</a:t>
            </a:r>
            <a:endParaRP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342900" lvl="0" indent="-342900" algn="just" fontAlgn="t">
              <a:lnSpc>
                <a:spcPct val="150000"/>
              </a:lnSpc>
              <a:buFont typeface="Arial" panose="020B0604020202020204" pitchFamily="34" charset="0"/>
              <a:buChar char="•"/>
            </a:pPr>
            <a:r>
              <a:rPr b="1" dirty="0" smtClean="0">
                <a:latin typeface="Times New Roman Bold" panose="02020603050405020304" charset="0"/>
                <a:ea typeface="NanumBarunGothic" panose="020B0603020101020101" pitchFamily="50" charset="-127"/>
                <a:cs typeface="Times New Roman Bold" panose="02020603050405020304" charset="0"/>
              </a:rPr>
              <a:t>Convenience</a:t>
            </a:r>
            <a:r>
              <a:rPr dirty="0" smtClean="0">
                <a:latin typeface="Times New Roman" panose="02020603050405020304" pitchFamily="18" charset="0"/>
                <a:ea typeface="NanumBarunGothic" panose="020B0603020101020101" pitchFamily="50" charset="-127"/>
                <a:cs typeface="Times New Roman" panose="02020603050405020304" pitchFamily="18" charset="0"/>
              </a:rPr>
              <a:t>: Users can quickly access and use resources via the Internet without complicated installation</a:t>
            </a:r>
            <a:endParaRP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342900" lvl="0" indent="-342900" algn="just" fontAlgn="t">
              <a:lnSpc>
                <a:spcPct val="150000"/>
              </a:lnSpc>
              <a:buFont typeface="Arial" panose="020B0604020202020204" pitchFamily="34" charset="0"/>
              <a:buChar char="•"/>
            </a:pPr>
            <a:r>
              <a:rPr b="1" dirty="0" smtClean="0">
                <a:latin typeface="Times New Roman Bold" panose="02020603050405020304" charset="0"/>
                <a:ea typeface="NanumBarunGothic" panose="020B0603020101020101" pitchFamily="50" charset="-127"/>
                <a:cs typeface="Times New Roman Bold" panose="02020603050405020304" charset="0"/>
              </a:rPr>
              <a:t>Safe and continuous</a:t>
            </a:r>
            <a:r>
              <a:rPr dirty="0" smtClean="0">
                <a:latin typeface="Times New Roman" panose="02020603050405020304" pitchFamily="18" charset="0"/>
                <a:ea typeface="NanumBarunGothic" panose="020B0603020101020101" pitchFamily="50" charset="-127"/>
                <a:cs typeface="Times New Roman" panose="02020603050405020304" pitchFamily="18" charset="0"/>
              </a:rPr>
              <a:t>: All data is synchronized in the cloud. Help ensure higher safety, avoid data loss due to hard drive damage. In addition, the supplier will back up and have security methods to better protect data.</a:t>
            </a:r>
            <a:endParaRP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342900" lvl="0" indent="-342900" algn="just" fontAlgn="t">
              <a:lnSpc>
                <a:spcPct val="150000"/>
              </a:lnSpc>
              <a:buFont typeface="Arial" panose="020B0604020202020204" pitchFamily="34" charset="0"/>
              <a:buChar char="•"/>
            </a:pPr>
            <a:r>
              <a:rPr b="1" dirty="0" smtClean="0">
                <a:latin typeface="Times New Roman Bold" panose="02020603050405020304" charset="0"/>
                <a:ea typeface="NanumBarunGothic" panose="020B0603020101020101" pitchFamily="50" charset="-127"/>
                <a:cs typeface="Times New Roman Bold" panose="02020603050405020304" charset="0"/>
              </a:rPr>
              <a:t>Deploy quickly anywhere</a:t>
            </a:r>
            <a:r>
              <a:rPr dirty="0" smtClean="0">
                <a:latin typeface="Times New Roman" panose="02020603050405020304" pitchFamily="18" charset="0"/>
                <a:ea typeface="NanumBarunGothic" panose="020B0603020101020101" pitchFamily="50" charset="-127"/>
                <a:cs typeface="Times New Roman" panose="02020603050405020304" pitchFamily="18" charset="0"/>
              </a:rPr>
              <a:t>: With just a few simple steps to deploy them everywhere. This means that users will get a better experience with lower latency.</a:t>
            </a:r>
            <a:endParaRP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7715" y="1346662"/>
            <a:ext cx="10309996" cy="493852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945" y="1346835"/>
            <a:ext cx="4207510"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Who needs to use Cloud Comput</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ing?</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6" name="Picture 15"/>
          <p:cNvPicPr>
            <a:picLocks noChangeAspect="1"/>
          </p:cNvPicPr>
          <p:nvPr/>
        </p:nvPicPr>
        <p:blipFill>
          <a:blip r:embed="rId8"/>
          <a:stretch>
            <a:fillRect/>
          </a:stretch>
        </p:blipFill>
        <p:spPr>
          <a:xfrm>
            <a:off x="5932805" y="1920875"/>
            <a:ext cx="5715000" cy="3333750"/>
          </a:xfrm>
          <a:prstGeom prst="rect">
            <a:avLst/>
          </a:prstGeom>
        </p:spPr>
      </p:pic>
      <p:sp>
        <p:nvSpPr>
          <p:cNvPr id="20" name="Text Box 19"/>
          <p:cNvSpPr txBox="1"/>
          <p:nvPr/>
        </p:nvSpPr>
        <p:spPr>
          <a:xfrm>
            <a:off x="1337945" y="2092960"/>
            <a:ext cx="4908550" cy="2861310"/>
          </a:xfrm>
          <a:prstGeom prst="rect">
            <a:avLst/>
          </a:prstGeom>
          <a:noFill/>
        </p:spPr>
        <p:txBody>
          <a:bodyPr wrap="square" rtlCol="0">
            <a:spAutoFit/>
          </a:bodyPr>
          <a:p>
            <a:r>
              <a:rPr lang="en-US" sz="2000">
                <a:latin typeface="Times New Roman Regular" panose="02020603050405020304" charset="0"/>
                <a:cs typeface="Times New Roman Regular" panose="02020603050405020304" charset="0"/>
              </a:rPr>
              <a:t>Cloud computing can be used for anyone:</a:t>
            </a:r>
            <a:endParaRPr lang="en-US" sz="2000">
              <a:latin typeface="Times New Roman Regular" panose="02020603050405020304" charset="0"/>
              <a:cs typeface="Times New Roman Regular" panose="02020603050405020304" charset="0"/>
            </a:endParaRPr>
          </a:p>
          <a:p>
            <a:endParaRPr lang="en-US" sz="2000">
              <a:latin typeface="Times New Roman Regular" panose="02020603050405020304" charset="0"/>
              <a:cs typeface="Times New Roman Regular" panose="02020603050405020304" charset="0"/>
            </a:endParaRPr>
          </a:p>
          <a:p>
            <a:pPr marL="285750" indent="-285750">
              <a:buFont typeface="Arial" panose="020B0604020202020204" pitchFamily="34" charset="0"/>
              <a:buChar char="•"/>
            </a:pPr>
            <a:r>
              <a:rPr lang="en-US" sz="2000">
                <a:latin typeface="Times New Roman Regular" panose="02020603050405020304" charset="0"/>
                <a:cs typeface="Times New Roman Regular" panose="02020603050405020304" charset="0"/>
                <a:sym typeface="+mn-ea"/>
              </a:rPr>
              <a:t>Companies, businesses, organizations wishing to store and share data.</a:t>
            </a:r>
            <a:endParaRPr lang="en-US" sz="2000">
              <a:latin typeface="Times New Roman Regular" panose="02020603050405020304" charset="0"/>
              <a:cs typeface="Times New Roman Regular" panose="02020603050405020304" charset="0"/>
              <a:sym typeface="+mn-ea"/>
            </a:endParaRPr>
          </a:p>
          <a:p>
            <a:pPr marL="285750" indent="-285750">
              <a:buFont typeface="Arial" panose="020B0604020202020204" pitchFamily="34" charset="0"/>
              <a:buChar char="•"/>
            </a:pPr>
            <a:endParaRPr lang="en-US" sz="2000">
              <a:latin typeface="Times New Roman Regular" panose="02020603050405020304" charset="0"/>
              <a:cs typeface="Times New Roman Regular" panose="02020603050405020304" charset="0"/>
              <a:sym typeface="+mn-ea"/>
            </a:endParaRPr>
          </a:p>
          <a:p>
            <a:pPr marL="285750" indent="-285750">
              <a:buFont typeface="Arial" panose="020B0604020202020204" pitchFamily="34" charset="0"/>
              <a:buChar char="•"/>
            </a:pPr>
            <a:r>
              <a:rPr lang="en-US" sz="2000">
                <a:latin typeface="Times New Roman Regular" panose="02020603050405020304" charset="0"/>
                <a:cs typeface="Times New Roman Regular" panose="02020603050405020304" charset="0"/>
              </a:rPr>
              <a:t>Website developers, applications, software.</a:t>
            </a:r>
            <a:endParaRPr lang="en-US" sz="2000">
              <a:latin typeface="Times New Roman Regular" panose="02020603050405020304" charset="0"/>
              <a:cs typeface="Times New Roman Regular" panose="02020603050405020304" charset="0"/>
            </a:endParaRPr>
          </a:p>
          <a:p>
            <a:pPr marL="285750" indent="-285750">
              <a:buFont typeface="Arial" panose="020B0604020202020204" pitchFamily="34" charset="0"/>
              <a:buChar char="•"/>
            </a:pPr>
            <a:endParaRPr lang="en-US" sz="2000">
              <a:latin typeface="Times New Roman Regular" panose="02020603050405020304" charset="0"/>
              <a:cs typeface="Times New Roman Regular" panose="02020603050405020304" charset="0"/>
            </a:endParaRPr>
          </a:p>
          <a:p>
            <a:pPr marL="285750" indent="-285750">
              <a:buFont typeface="Arial" panose="020B0604020202020204" pitchFamily="34" charset="0"/>
              <a:buChar char="•"/>
            </a:pPr>
            <a:r>
              <a:rPr lang="en-US" sz="2000">
                <a:latin typeface="Times New Roman Regular" panose="02020603050405020304" charset="0"/>
                <a:cs typeface="Times New Roman Regular" panose="02020603050405020304" charset="0"/>
              </a:rPr>
              <a:t>End users (individual users).</a:t>
            </a:r>
            <a:endParaRPr lang="en-US" sz="2000">
              <a:latin typeface="Times New Roman Regular" panose="02020603050405020304" charset="0"/>
              <a:cs typeface="Times New Roman Regular" panose="02020603050405020304" charset="0"/>
            </a:endParaRPr>
          </a:p>
          <a:p>
            <a:pPr marL="285750" indent="-285750">
              <a:buFont typeface="Arial" panose="020B0604020202020204" pitchFamily="34" charset="0"/>
              <a:buChar char="•"/>
            </a:pPr>
            <a:endParaRPr lang="en-US" sz="2000">
              <a:latin typeface="Times New Roman Regular" panose="02020603050405020304" charset="0"/>
              <a:cs typeface="Times New Roman Regular" panose="020206030504050203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7715"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Service pro</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viders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직사각형 32"/>
          <p:cNvSpPr/>
          <p:nvPr/>
        </p:nvSpPr>
        <p:spPr>
          <a:xfrm>
            <a:off x="1440815" y="1920558"/>
            <a:ext cx="10104120" cy="2399665"/>
          </a:xfrm>
          <a:prstGeom prst="rect">
            <a:avLst/>
          </a:prstGeom>
        </p:spPr>
        <p:txBody>
          <a:bodyPr vert="horz" wrap="square" anchor="ctr" anchorCtr="0">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lvl="0" indent="-342900" algn="just" fontAlgn="t">
              <a:lnSpc>
                <a:spcPct val="150000"/>
              </a:lnSpc>
              <a:buFont typeface="Arial" panose="020B0604020202020204" pitchFamily="34" charset="0"/>
              <a:buChar char="•"/>
            </a:pPr>
            <a:r>
              <a:rPr dirty="0" smtClean="0">
                <a:latin typeface="Times New Roman Regular" panose="02020603050405020304" charset="0"/>
                <a:ea typeface="NanumBarunGothic" panose="020B0603020101020101" pitchFamily="50" charset="-127"/>
                <a:cs typeface="Times New Roman Regular" panose="02020603050405020304" charset="0"/>
              </a:rPr>
              <a:t>Google Cloud</a:t>
            </a:r>
            <a:endParaRPr dirty="0" smtClean="0">
              <a:latin typeface="Times New Roman Regular" panose="02020603050405020304" charset="0"/>
              <a:ea typeface="NanumBarunGothic" panose="020B0603020101020101" pitchFamily="50" charset="-127"/>
              <a:cs typeface="Times New Roman Regular" panose="02020603050405020304" charset="0"/>
            </a:endParaRPr>
          </a:p>
          <a:p>
            <a:pPr marL="342900" lvl="0" indent="-342900" algn="just" fontAlgn="t">
              <a:lnSpc>
                <a:spcPct val="150000"/>
              </a:lnSpc>
              <a:buFont typeface="Arial" panose="020B0604020202020204" pitchFamily="34" charset="0"/>
              <a:buChar char="•"/>
            </a:pPr>
            <a:r>
              <a:rPr dirty="0" smtClean="0">
                <a:latin typeface="Times New Roman Regular" panose="02020603050405020304" charset="0"/>
                <a:ea typeface="NanumBarunGothic" panose="020B0603020101020101" pitchFamily="50" charset="-127"/>
                <a:cs typeface="Times New Roman Regular" panose="02020603050405020304" charset="0"/>
              </a:rPr>
              <a:t>Amazon Web Services (AWS)</a:t>
            </a:r>
            <a:endParaRPr dirty="0" smtClean="0">
              <a:latin typeface="Times New Roman Regular" panose="02020603050405020304" charset="0"/>
              <a:ea typeface="NanumBarunGothic" panose="020B0603020101020101" pitchFamily="50" charset="-127"/>
              <a:cs typeface="Times New Roman Regular" panose="02020603050405020304" charset="0"/>
            </a:endParaRPr>
          </a:p>
          <a:p>
            <a:pPr marL="342900" lvl="0" indent="-342900" algn="just" fontAlgn="t">
              <a:lnSpc>
                <a:spcPct val="150000"/>
              </a:lnSpc>
              <a:buFont typeface="Arial" panose="020B0604020202020204" pitchFamily="34" charset="0"/>
              <a:buChar char="•"/>
            </a:pPr>
            <a:r>
              <a:rPr dirty="0" smtClean="0">
                <a:latin typeface="Times New Roman Regular" panose="02020603050405020304" charset="0"/>
                <a:ea typeface="NanumBarunGothic" panose="020B0603020101020101" pitchFamily="50" charset="-127"/>
                <a:cs typeface="Times New Roman Regular" panose="02020603050405020304" charset="0"/>
              </a:rPr>
              <a:t>Microsoft Azure</a:t>
            </a:r>
            <a:endParaRPr dirty="0" smtClean="0">
              <a:latin typeface="Times New Roman Regular" panose="02020603050405020304" charset="0"/>
              <a:ea typeface="NanumBarunGothic" panose="020B0603020101020101" pitchFamily="50" charset="-127"/>
              <a:cs typeface="Times New Roman Regular" panose="02020603050405020304" charset="0"/>
            </a:endParaRPr>
          </a:p>
          <a:p>
            <a:pPr marL="342900" lvl="0" indent="-342900" algn="just" fontAlgn="t">
              <a:lnSpc>
                <a:spcPct val="150000"/>
              </a:lnSpc>
              <a:buFont typeface="Arial" panose="020B0604020202020204" pitchFamily="34" charset="0"/>
              <a:buChar char="•"/>
            </a:pPr>
            <a:r>
              <a:rPr dirty="0" smtClean="0">
                <a:latin typeface="Times New Roman Regular" panose="02020603050405020304" charset="0"/>
                <a:ea typeface="NanumBarunGothic" panose="020B0603020101020101" pitchFamily="50" charset="-127"/>
                <a:cs typeface="Times New Roman Regular" panose="02020603050405020304" charset="0"/>
              </a:rPr>
              <a:t>IBM Cloud</a:t>
            </a:r>
            <a:endParaRPr dirty="0" smtClean="0">
              <a:latin typeface="Times New Roman Regular" panose="02020603050405020304" charset="0"/>
              <a:ea typeface="NanumBarunGothic" panose="020B0603020101020101" pitchFamily="50" charset="-127"/>
              <a:cs typeface="Times New Roman Regular" panose="02020603050405020304" charset="0"/>
            </a:endParaRPr>
          </a:p>
          <a:p>
            <a:pPr marL="342900" lvl="0" indent="-342900" algn="just" fontAlgn="t">
              <a:lnSpc>
                <a:spcPct val="150000"/>
              </a:lnSpc>
              <a:buFont typeface="Arial" panose="020B0604020202020204" pitchFamily="34" charset="0"/>
              <a:buChar char="•"/>
            </a:pPr>
            <a:r>
              <a:rPr dirty="0" smtClean="0">
                <a:latin typeface="Times New Roman Regular" panose="02020603050405020304" charset="0"/>
                <a:ea typeface="NanumBarunGothic" panose="020B0603020101020101" pitchFamily="50" charset="-127"/>
                <a:cs typeface="Times New Roman Regular" panose="02020603050405020304" charset="0"/>
              </a:rPr>
              <a:t>Alibaba Cloud</a:t>
            </a:r>
            <a:endParaRPr dirty="0" smtClean="0">
              <a:latin typeface="Times New Roman Regular" panose="02020603050405020304" charset="0"/>
              <a:ea typeface="NanumBarunGothic" panose="020B0603020101020101" pitchFamily="50" charset="-127"/>
              <a:cs typeface="Times New Roman Regular" panose="020206030504050203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7715"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Example of 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직사각형 32"/>
          <p:cNvSpPr/>
          <p:nvPr/>
        </p:nvSpPr>
        <p:spPr>
          <a:xfrm>
            <a:off x="1337945" y="1853565"/>
            <a:ext cx="10104120" cy="1938020"/>
          </a:xfrm>
          <a:prstGeom prst="rect">
            <a:avLst/>
          </a:prstGeom>
        </p:spPr>
        <p:txBody>
          <a:bodyPr vert="horz" wrap="square" anchor="ctr" anchorCtr="0">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lvl="0" indent="-342900" algn="just" fontAlgn="t">
              <a:lnSpc>
                <a:spcPct val="150000"/>
              </a:lnSpc>
              <a:buFont typeface="Arial" panose="020B0604020202020204" pitchFamily="34" charset="0"/>
              <a:buChar char="•"/>
            </a:pPr>
            <a:r>
              <a:rPr dirty="0" smtClean="0">
                <a:latin typeface="Times New Roman Regular" panose="02020603050405020304" charset="0"/>
                <a:ea typeface="NanumBarunGothic" panose="020B0603020101020101" pitchFamily="50" charset="-127"/>
                <a:cs typeface="Times New Roman Regular" panose="02020603050405020304" charset="0"/>
              </a:rPr>
              <a:t>Today, there are several examples of cloud computing applications used by both businesses</a:t>
            </a:r>
            <a:r>
              <a:rPr lang="vi-VN" dirty="0" smtClean="0">
                <a:latin typeface="Times New Roman Regular" panose="02020603050405020304" charset="0"/>
                <a:ea typeface="NanumBarunGothic" panose="020B0603020101020101" pitchFamily="50" charset="-127"/>
                <a:cs typeface="Times New Roman Regular" panose="02020603050405020304" charset="0"/>
              </a:rPr>
              <a:t>  </a:t>
            </a:r>
            <a:r>
              <a:rPr dirty="0" smtClean="0">
                <a:latin typeface="Times New Roman Regular" panose="02020603050405020304" charset="0"/>
                <a:ea typeface="NanumBarunGothic" panose="020B0603020101020101" pitchFamily="50" charset="-127"/>
                <a:cs typeface="Times New Roman Regular" panose="02020603050405020304" charset="0"/>
              </a:rPr>
              <a:t> and individuals. One type of cloud service would be streaming platforms for audio or video, where the actual media files are stored remotely. Another would be data storage platforms </a:t>
            </a:r>
            <a:r>
              <a:rPr lang="vi-VN" dirty="0" smtClean="0">
                <a:latin typeface="Times New Roman Regular" panose="02020603050405020304" charset="0"/>
                <a:ea typeface="NanumBarunGothic" panose="020B0603020101020101" pitchFamily="50" charset="-127"/>
                <a:cs typeface="Times New Roman Regular" panose="02020603050405020304" charset="0"/>
              </a:rPr>
              <a:t>     </a:t>
            </a:r>
            <a:r>
              <a:rPr dirty="0" smtClean="0">
                <a:latin typeface="Times New Roman Regular" panose="02020603050405020304" charset="0"/>
                <a:ea typeface="NanumBarunGothic" panose="020B0603020101020101" pitchFamily="50" charset="-127"/>
                <a:cs typeface="Times New Roman Regular" panose="02020603050405020304" charset="0"/>
              </a:rPr>
              <a:t>like Google Drive, Dropbox, OneDrive, or Box.</a:t>
            </a:r>
            <a:endParaRPr dirty="0" smtClean="0">
              <a:latin typeface="Times New Roman Regular" panose="02020603050405020304" charset="0"/>
              <a:ea typeface="NanumBarunGothic" panose="020B0603020101020101" pitchFamily="50" charset="-127"/>
              <a:cs typeface="Times New Roman Regular" panose="02020603050405020304" charset="0"/>
            </a:endParaRPr>
          </a:p>
        </p:txBody>
      </p:sp>
      <p:pic>
        <p:nvPicPr>
          <p:cNvPr id="15" name="Picture 14"/>
          <p:cNvPicPr>
            <a:picLocks noChangeAspect="1"/>
          </p:cNvPicPr>
          <p:nvPr/>
        </p:nvPicPr>
        <p:blipFill>
          <a:blip r:embed="rId8"/>
          <a:stretch>
            <a:fillRect/>
          </a:stretch>
        </p:blipFill>
        <p:spPr>
          <a:xfrm>
            <a:off x="3314700" y="3864610"/>
            <a:ext cx="6151245" cy="231076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1"/>
          <p:cNvPicPr>
            <a:picLocks noChangeAspect="1"/>
          </p:cNvPicPr>
          <p:nvPr/>
        </p:nvPicPr>
        <p:blipFill>
          <a:blip r:embed="rId1" cstate="print"/>
          <a:stretch>
            <a:fillRect/>
          </a:stretch>
        </p:blipFill>
        <p:spPr>
          <a:xfrm>
            <a:off x="5216018" y="1528357"/>
            <a:ext cx="1925011" cy="1917121"/>
          </a:xfrm>
          <a:prstGeom prst="rect">
            <a:avLst/>
          </a:prstGeom>
        </p:spPr>
      </p:pic>
      <p:sp>
        <p:nvSpPr>
          <p:cNvPr id="3" name="Rectangle 239"/>
          <p:cNvSpPr>
            <a:spLocks noChangeArrowheads="1"/>
          </p:cNvSpPr>
          <p:nvPr/>
        </p:nvSpPr>
        <p:spPr bwMode="auto">
          <a:xfrm>
            <a:off x="1860048" y="3669280"/>
            <a:ext cx="8569325" cy="1824804"/>
          </a:xfrm>
          <a:prstGeom prst="rect">
            <a:avLst/>
          </a:prstGeom>
          <a:noFill/>
          <a:ln w="9525">
            <a:noFill/>
            <a:miter lim="800000"/>
          </a:ln>
          <a:effectLst>
            <a:outerShdw blurRad="50800" dist="38100" dir="2700000" algn="tl" rotWithShape="0">
              <a:prstClr val="black"/>
            </a:outerShdw>
          </a:effectLst>
        </p:spPr>
        <p:txBody>
          <a:bodyPr/>
          <a:lstStyle/>
          <a:p>
            <a:pPr algn="ctr">
              <a:lnSpc>
                <a:spcPct val="90000"/>
              </a:lnSpc>
              <a:defRPr/>
            </a:pPr>
            <a:r>
              <a:rPr lang="vi-VN" altLang="en-US"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rPr>
              <a:t>II. </a:t>
            </a:r>
            <a:r>
              <a:rPr lang="vi-VN" altLang="en-US"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en-US"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920698"/>
            <a:ext cx="10310497" cy="3322955"/>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AWS Meaning: The Amazon Web Services (AWS) platform provides more than 200 fully featured services from data centers located all over the world, and is the world's most comprehensive cloud platform.</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Amazon web service is an online platform that provides scalable and cost-effective cloud computing solutions.</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AWS is a broadly adopted cloud platform that offers several on-demand operations like compute power, database storage, content delivery, etc., to help corporates scale and grow.</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What</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is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5" name="Picture 14"/>
          <p:cNvPicPr>
            <a:picLocks noChangeAspect="1"/>
          </p:cNvPicPr>
          <p:nvPr/>
        </p:nvPicPr>
        <p:blipFill>
          <a:blip r:embed="rId8"/>
          <a:stretch>
            <a:fillRect/>
          </a:stretch>
        </p:blipFill>
        <p:spPr>
          <a:xfrm>
            <a:off x="5220970" y="5323840"/>
            <a:ext cx="2273300" cy="8540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sp>
        <p:nvSpPr>
          <p:cNvPr id="8" name="TextBox 7"/>
          <p:cNvSpPr txBox="1"/>
          <p:nvPr/>
        </p:nvSpPr>
        <p:spPr>
          <a:xfrm>
            <a:off x="2028190" y="500380"/>
            <a:ext cx="2401570" cy="398780"/>
          </a:xfrm>
          <a:prstGeom prst="rect">
            <a:avLst/>
          </a:prstGeom>
          <a:noFill/>
        </p:spPr>
        <p:txBody>
          <a:bodyPr wrap="square" rtlCol="0">
            <a:spAutoFit/>
          </a:bodyPr>
          <a:lstStyle/>
          <a:p>
            <a:pPr algn="l">
              <a:defRPr/>
            </a:pPr>
            <a:r>
              <a:rPr lang="vi-VN" altLang="en-US" sz="2000" b="1" dirty="0">
                <a:latin typeface="Times New Roman" panose="02020603050405020304" pitchFamily="18" charset="0"/>
                <a:ea typeface="나눔바른고딕 Light" panose="020B0603020101020101" pitchFamily="50" charset="-127"/>
                <a:cs typeface="Times New Roman" panose="02020603050405020304" pitchFamily="18" charset="0"/>
              </a:rPr>
              <a:t>Introduce </a:t>
            </a:r>
            <a:r>
              <a:rPr lang="vi-VN" altLang="en-US" sz="2000" b="1" dirty="0">
                <a:latin typeface="Times New Roman" panose="02020603050405020304" pitchFamily="18" charset="0"/>
                <a:ea typeface="나눔바른고딕 Light" panose="020B0603020101020101" pitchFamily="50" charset="-127"/>
                <a:cs typeface="Times New Roman" panose="02020603050405020304" pitchFamily="18" charset="0"/>
              </a:rPr>
              <a:t>Cloud</a:t>
            </a:r>
            <a:endParaRPr lang="vi-VN" altLang="en-US"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616131" y="1497731"/>
            <a:ext cx="7003973" cy="2553335"/>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514350" indent="-514350">
              <a:lnSpc>
                <a:spcPct val="200000"/>
              </a:lnSpc>
              <a:buAutoNum type="romanUcPeriod"/>
            </a:pPr>
            <a:r>
              <a:rPr lang="vi-VN" altLang="en-US" b="1" dirty="0" smtClean="0">
                <a:latin typeface="Times New Roman" panose="02020603050405020304" pitchFamily="18" charset="0"/>
                <a:ea typeface="NanumBarunGothic" panose="020B0603020101020101" pitchFamily="50" charset="-127"/>
                <a:cs typeface="Times New Roman" panose="02020603050405020304" pitchFamily="18" charset="0"/>
              </a:rPr>
              <a:t>Cloud Computing</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514350" indent="-514350">
              <a:lnSpc>
                <a:spcPct val="200000"/>
              </a:lnSpc>
              <a:buAutoNum type="romanUcPeriod"/>
            </a:pPr>
            <a:r>
              <a:rPr lang="vi-VN" altLang="en-US" b="1" dirty="0" smtClean="0">
                <a:latin typeface="Times New Roman" panose="02020603050405020304" pitchFamily="18" charset="0"/>
                <a:ea typeface="NanumBarunGothic" panose="020B0603020101020101" pitchFamily="50" charset="-127"/>
                <a:cs typeface="Times New Roman" panose="02020603050405020304" pitchFamily="18" charset="0"/>
              </a:rPr>
              <a:t>AWS</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514350" indent="-514350">
              <a:lnSpc>
                <a:spcPct val="200000"/>
              </a:lnSpc>
              <a:buAutoNum type="romanUcPeriod"/>
            </a:pPr>
            <a:r>
              <a:rPr lang="vi-VN" altLang="en-US" b="1" dirty="0">
                <a:latin typeface="Times New Roman" panose="02020603050405020304" pitchFamily="18" charset="0"/>
                <a:ea typeface="NanumBarunGothic" panose="020B0603020101020101" pitchFamily="50" charset="-127"/>
                <a:cs typeface="Times New Roman" panose="02020603050405020304" pitchFamily="18" charset="0"/>
              </a:rPr>
              <a:t>AWS </a:t>
            </a:r>
            <a:r>
              <a:rPr lang="vi-VN" altLang="en-US" b="1" dirty="0">
                <a:latin typeface="Times New Roman" panose="02020603050405020304" pitchFamily="18" charset="0"/>
                <a:ea typeface="NanumBarunGothic" panose="020B0603020101020101" pitchFamily="50" charset="-127"/>
                <a:cs typeface="Times New Roman" panose="02020603050405020304" pitchFamily="18" charset="0"/>
              </a:rPr>
              <a:t>Servies</a:t>
            </a:r>
            <a:endParaRPr lang="vi-VN" altLang="en-US" b="1" dirty="0">
              <a:latin typeface="Times New Roman" panose="02020603050405020304" pitchFamily="18" charset="0"/>
              <a:ea typeface="NanumBarunGothic" panose="020B0603020101020101" pitchFamily="50" charset="-127"/>
              <a:cs typeface="Times New Roman" panose="02020603050405020304" pitchFamily="18" charset="0"/>
            </a:endParaRPr>
          </a:p>
          <a:p>
            <a:pPr indent="0">
              <a:lnSpc>
                <a:spcPct val="200000"/>
              </a:lnSpc>
              <a:buNone/>
            </a:pPr>
            <a:endParaRPr lang="en-US" altLang="vi-VN" b="1" dirty="0">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7715"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History of </a:t>
            </a:r>
            <a:r>
              <a:rPr lang="vi-VN" altLang="en-US" sz="2000" b="1" u="sng" dirty="0" smtClean="0">
                <a:latin typeface="Times New Roman" panose="02020603050405020304" pitchFamily="18" charset="0"/>
                <a:ea typeface="나눔바른고딕 Light" panose="020B0603020101020101" pitchFamily="50" charset="-127"/>
                <a:cs typeface="Times New Roman" panose="02020603050405020304" pitchFamily="18" charset="0"/>
              </a:rPr>
              <a:t>AWS</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5" name="Picture 14"/>
          <p:cNvPicPr>
            <a:picLocks noChangeAspect="1"/>
          </p:cNvPicPr>
          <p:nvPr/>
        </p:nvPicPr>
        <p:blipFill>
          <a:blip r:embed="rId8"/>
          <a:stretch>
            <a:fillRect/>
          </a:stretch>
        </p:blipFill>
        <p:spPr>
          <a:xfrm>
            <a:off x="3321685" y="2233930"/>
            <a:ext cx="5911850" cy="3546475"/>
          </a:xfrm>
          <a:prstGeom prst="rect">
            <a:avLst/>
          </a:prstGeom>
        </p:spPr>
      </p:pic>
      <p:pic>
        <p:nvPicPr>
          <p:cNvPr id="19" name="Picture 18"/>
          <p:cNvPicPr>
            <a:picLocks noChangeAspect="1"/>
          </p:cNvPicPr>
          <p:nvPr/>
        </p:nvPicPr>
        <p:blipFill>
          <a:blip r:embed="rId9"/>
          <a:stretch>
            <a:fillRect/>
          </a:stretch>
        </p:blipFill>
        <p:spPr>
          <a:xfrm>
            <a:off x="1219200" y="1346835"/>
            <a:ext cx="9753600" cy="4876800"/>
          </a:xfrm>
          <a:prstGeom prst="rect">
            <a:avLst/>
          </a:prstGeom>
        </p:spPr>
      </p:pic>
      <p:pic>
        <p:nvPicPr>
          <p:cNvPr id="20" name="Picture 19"/>
          <p:cNvPicPr>
            <a:picLocks noChangeAspect="1"/>
          </p:cNvPicPr>
          <p:nvPr/>
        </p:nvPicPr>
        <p:blipFill>
          <a:blip r:embed="rId9"/>
          <a:stretch>
            <a:fillRect/>
          </a:stretch>
        </p:blipFill>
        <p:spPr>
          <a:xfrm>
            <a:off x="1337945" y="1346835"/>
            <a:ext cx="9753600" cy="4876800"/>
          </a:xfrm>
          <a:prstGeom prst="rect">
            <a:avLst/>
          </a:prstGeom>
        </p:spPr>
      </p:pic>
      <p:pic>
        <p:nvPicPr>
          <p:cNvPr id="21" name="Picture 20"/>
          <p:cNvPicPr>
            <a:picLocks noChangeAspect="1"/>
          </p:cNvPicPr>
          <p:nvPr/>
        </p:nvPicPr>
        <p:blipFill>
          <a:blip r:embed="rId9"/>
          <a:stretch>
            <a:fillRect/>
          </a:stretch>
        </p:blipFill>
        <p:spPr>
          <a:xfrm>
            <a:off x="1337945" y="1408430"/>
            <a:ext cx="9753600" cy="48768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8483" y="2012773"/>
            <a:ext cx="10310497" cy="4246245"/>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2002 - The platform was launched</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2003 - Concept was reformulated with standardized plans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2004 - The first service (Simple Queue Service) launched for public usage</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2006 - Official re-launch with Amazon EC2</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2009 - Virtual Private Cloud launches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2012 - Holds first customer event</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2013 - CIA adoption</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2016 - Reaches 10 billion in revenue target</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2017 - 100 services in total</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2018 - Signs 10 billion dollar contract with the Pentagon</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History of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7715"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In 2018, the cloud compuIn 2018, the cloud computing service market thrived when businesses spent up to 70 billion USD on cloud services.ting service market thrived when businesses spent up to 70 billion USD on cloud services.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Cloud Infrastructure Services</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6" name="Text Box 15"/>
          <p:cNvSpPr txBox="1"/>
          <p:nvPr/>
        </p:nvSpPr>
        <p:spPr>
          <a:xfrm>
            <a:off x="1357630" y="1853565"/>
            <a:ext cx="9477375" cy="645160"/>
          </a:xfrm>
          <a:prstGeom prst="rect">
            <a:avLst/>
          </a:prstGeom>
          <a:noFill/>
        </p:spPr>
        <p:txBody>
          <a:bodyPr wrap="square" rtlCol="0">
            <a:spAutoFit/>
          </a:bodyPr>
          <a:p>
            <a:r>
              <a:rPr lang="vi-VN" altLang="en-US"/>
              <a:t>In 2018, the cloud computing service market thrived when businesses spent up to 70 billion   USD on cloud services.</a:t>
            </a:r>
            <a:endParaRPr lang="vi-VN" altLang="en-US"/>
          </a:p>
        </p:txBody>
      </p:sp>
      <p:pic>
        <p:nvPicPr>
          <p:cNvPr id="23" name="Picture 22"/>
          <p:cNvPicPr>
            <a:picLocks noChangeAspect="1"/>
          </p:cNvPicPr>
          <p:nvPr/>
        </p:nvPicPr>
        <p:blipFill>
          <a:blip r:embed="rId8"/>
          <a:stretch>
            <a:fillRect/>
          </a:stretch>
        </p:blipFill>
        <p:spPr>
          <a:xfrm>
            <a:off x="4841240" y="2322195"/>
            <a:ext cx="6096000" cy="3876675"/>
          </a:xfrm>
          <a:prstGeom prst="rect">
            <a:avLst/>
          </a:prstGeom>
        </p:spPr>
      </p:pic>
      <p:pic>
        <p:nvPicPr>
          <p:cNvPr id="24" name="Picture 23"/>
          <p:cNvPicPr>
            <a:picLocks noChangeAspect="1"/>
          </p:cNvPicPr>
          <p:nvPr/>
        </p:nvPicPr>
        <p:blipFill>
          <a:blip r:embed="rId9"/>
          <a:srcRect r="22219"/>
          <a:stretch>
            <a:fillRect/>
          </a:stretch>
        </p:blipFill>
        <p:spPr>
          <a:xfrm>
            <a:off x="1350010" y="2606675"/>
            <a:ext cx="3054350" cy="180022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8483" y="2012773"/>
            <a:ext cx="10310497" cy="341503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AWS provides a user-friendly programming model, architecture, database as well as operating system that has been already known to employers. </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AWS is a very cost-effective service. There is no such thing as long-term commitments for anything you would like to purchase. </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It offers billing and management for the centralized sector, hybrid computing, and fast installation or removal of your application in any location with few clicks. </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There is no need to pay extra money on running data servers by AWS. </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AWS offers a total ownership cost at very reasonable rates in comparison to other private cloud servers.  </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Advantages of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8483" y="2012773"/>
            <a:ext cx="10310497" cy="341503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AWS has supportive paid packages for intensive or immediate response. Thus, users might need to pay extra money for that.</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There might be some cloud computing problems in AWS especially when you move to a cloud Server such as backup protection, downtime, and some limited control. </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From region to region, AWS sets some default limitations on resources such as volumes, images, or snapshots. </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If there is a sudden change in your hardware system, the application on the cloud might not offer great performance. </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Disadvantages of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8483" y="1745438"/>
            <a:ext cx="10310497" cy="4661535"/>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Application Hosting/SaaS Hosting</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Sharing Media (Image/ Video)</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Hosting Website</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Content Delivery and Media Distribution</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Social Networking</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Storage, Backup, and Disaster Recovery</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Development &amp; Testing Environments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Social Networking</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Academic Computing</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Search Engines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Mobile and Social Applications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Applications of AWS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466788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Most successful companies that use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AWS</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Services</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5" name="Picture 14"/>
          <p:cNvPicPr>
            <a:picLocks noChangeAspect="1"/>
          </p:cNvPicPr>
          <p:nvPr/>
        </p:nvPicPr>
        <p:blipFill>
          <a:blip r:embed="rId8"/>
          <a:stretch>
            <a:fillRect/>
          </a:stretch>
        </p:blipFill>
        <p:spPr>
          <a:xfrm>
            <a:off x="1484630" y="2009140"/>
            <a:ext cx="6981190" cy="425323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1"/>
          <p:cNvPicPr>
            <a:picLocks noChangeAspect="1"/>
          </p:cNvPicPr>
          <p:nvPr/>
        </p:nvPicPr>
        <p:blipFill>
          <a:blip r:embed="rId1" cstate="print"/>
          <a:stretch>
            <a:fillRect/>
          </a:stretch>
        </p:blipFill>
        <p:spPr>
          <a:xfrm>
            <a:off x="5216018" y="1528357"/>
            <a:ext cx="1925011" cy="1917121"/>
          </a:xfrm>
          <a:prstGeom prst="rect">
            <a:avLst/>
          </a:prstGeom>
        </p:spPr>
      </p:pic>
      <p:sp>
        <p:nvSpPr>
          <p:cNvPr id="3" name="Rectangle 239"/>
          <p:cNvSpPr>
            <a:spLocks noChangeArrowheads="1"/>
          </p:cNvSpPr>
          <p:nvPr/>
        </p:nvSpPr>
        <p:spPr bwMode="auto">
          <a:xfrm>
            <a:off x="1860048" y="3669280"/>
            <a:ext cx="8569325" cy="1824804"/>
          </a:xfrm>
          <a:prstGeom prst="rect">
            <a:avLst/>
          </a:prstGeom>
          <a:noFill/>
          <a:ln w="9525">
            <a:noFill/>
            <a:miter lim="800000"/>
          </a:ln>
          <a:effectLst>
            <a:outerShdw blurRad="50800" dist="38100" dir="2700000" algn="tl" rotWithShape="0">
              <a:prstClr val="black"/>
            </a:outerShdw>
          </a:effectLst>
        </p:spPr>
        <p:txBody>
          <a:bodyPr/>
          <a:lstStyle/>
          <a:p>
            <a:pPr algn="ctr">
              <a:lnSpc>
                <a:spcPct val="90000"/>
              </a:lnSpc>
              <a:defRPr/>
            </a:pPr>
            <a:r>
              <a:rPr lang="vi-VN" altLang="en-US"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rPr>
              <a:t>III. AWS </a:t>
            </a:r>
            <a:r>
              <a:rPr lang="vi-VN" altLang="en-US" sz="4800" dirty="0">
                <a:solidFill>
                  <a:schemeClr val="bg1"/>
                </a:solidFill>
                <a:effectLst/>
                <a:latin typeface="Times New Roman" panose="02020603050405020304" pitchFamily="18" charset="0"/>
                <a:ea typeface="NanumBarunGothic" panose="020B0603020101020101" pitchFamily="50" charset="-127"/>
                <a:cs typeface="Times New Roman" panose="02020603050405020304" pitchFamily="18" charset="0"/>
              </a:rPr>
              <a:t>Services</a:t>
            </a:r>
            <a:endParaRPr lang="vi-VN" altLang="en-US" sz="4800" dirty="0">
              <a:solidFill>
                <a:schemeClr val="bg1"/>
              </a:solidFill>
              <a:effectLst/>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8483" y="1745438"/>
            <a:ext cx="10310497" cy="3830955"/>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AWS offers more solutions and features than any other provider and has free tiers with access to the AWS Console, where users can centrally control their ministrations.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Designed around ease-of-use for various skill sets, AWS is tailored for those unaccustomed to software development utilities. Web applications can be deployed in minutes with AWS facilities, without                   provisioning servers or writing additional code.</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Amazon hosts global data centers with a vast network ensuring reduced latency worldwide. AWS’ replication capacity allows you to duplicate services regionally, helping you recover quickly and avoid costly        downtime.</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lgn="l">
              <a:defRPr/>
            </a:pP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Why to use AWS Services</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AWS</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Services</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defRPr/>
            </a:pP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Compute Services</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AWS</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Services</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02" name="Picture 101"/>
          <p:cNvPicPr/>
          <p:nvPr/>
        </p:nvPicPr>
        <p:blipFill>
          <a:blip r:embed="rId8"/>
          <a:stretch>
            <a:fillRect/>
          </a:stretch>
        </p:blipFill>
        <p:spPr>
          <a:xfrm>
            <a:off x="1388110" y="1854200"/>
            <a:ext cx="10260330" cy="4431030"/>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1"/>
          <p:cNvPicPr>
            <a:picLocks noChangeAspect="1"/>
          </p:cNvPicPr>
          <p:nvPr/>
        </p:nvPicPr>
        <p:blipFill>
          <a:blip r:embed="rId1" cstate="print"/>
          <a:stretch>
            <a:fillRect/>
          </a:stretch>
        </p:blipFill>
        <p:spPr>
          <a:xfrm>
            <a:off x="5216018" y="1528357"/>
            <a:ext cx="1925011" cy="1917121"/>
          </a:xfrm>
          <a:prstGeom prst="rect">
            <a:avLst/>
          </a:prstGeom>
        </p:spPr>
      </p:pic>
      <p:sp>
        <p:nvSpPr>
          <p:cNvPr id="3" name="Rectangle 239"/>
          <p:cNvSpPr>
            <a:spLocks noChangeArrowheads="1"/>
          </p:cNvSpPr>
          <p:nvPr/>
        </p:nvSpPr>
        <p:spPr bwMode="auto">
          <a:xfrm>
            <a:off x="1860048" y="3669280"/>
            <a:ext cx="8569325" cy="1824804"/>
          </a:xfrm>
          <a:prstGeom prst="rect">
            <a:avLst/>
          </a:prstGeom>
          <a:noFill/>
          <a:ln w="9525">
            <a:noFill/>
            <a:miter lim="800000"/>
          </a:ln>
          <a:effectLst>
            <a:outerShdw blurRad="50800" dist="38100" dir="2700000" algn="tl" rotWithShape="0">
              <a:prstClr val="black"/>
            </a:outerShdw>
          </a:effectLst>
        </p:spPr>
        <p:txBody>
          <a:bodyPr/>
          <a:lstStyle/>
          <a:p>
            <a:pPr algn="ctr">
              <a:lnSpc>
                <a:spcPct val="90000"/>
              </a:lnSpc>
              <a:defRPr/>
            </a:pPr>
            <a:r>
              <a:rPr lang="vi-VN" altLang="en-US"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rPr>
              <a:t>I. Cloud </a:t>
            </a:r>
            <a:r>
              <a:rPr lang="vi-VN" altLang="en-US"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rPr>
              <a:t>Computing</a:t>
            </a:r>
            <a:endParaRPr lang="vi-VN" altLang="en-US"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8483" y="1745438"/>
            <a:ext cx="10310497" cy="4246245"/>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EC2 (Elastic Compute Cloud) – EC2 is a virtual machine in the cloud over which you have OS-level         control. This service can run and shut down whenever needed.</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LightSail – This cloud tool automatically deploys and manages the computing, storage, and networking capabilities needed to run your applications.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Elastic Beanstalk – A tool that automates deployment and provisioning of resources like a highly scalable production site.</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EKS (Elastic Container Service for Kubernetes) – Tool that allows you to access Kubernetes on   Amazon cloud environment without installation.</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AWS Lambda –   This service allows to run functions in the cloud. This tool is a big cost saver by paying only when the functions are executed.</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lgn="l">
              <a:defRPr/>
            </a:pP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Compute Services</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AWS</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Services</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defRPr/>
            </a:pP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Migration</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AWS</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Services</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03" name="Picture 102"/>
          <p:cNvPicPr/>
          <p:nvPr/>
        </p:nvPicPr>
        <p:blipFill>
          <a:blip r:embed="rId8"/>
          <a:stretch>
            <a:fillRect/>
          </a:stretch>
        </p:blipFill>
        <p:spPr>
          <a:xfrm>
            <a:off x="1338580" y="1853565"/>
            <a:ext cx="10310495" cy="4431030"/>
          </a:xfrm>
          <a:prstGeom prst="rect">
            <a:avLst/>
          </a:prstGeom>
          <a:noFill/>
          <a:ln w="9525">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8483" y="1745438"/>
            <a:ext cx="10310497" cy="2168525"/>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DMS (Database Migration Service) – DMS can be used to migrate on-premises databases to AWS.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SMS (Server Migration Service) – An SMS service that allows you to easily and quickly migrate on-premises servers to AWS.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Snowball – Snowball is  a petabyte-scale data transport solution that uses secure appliances to transfer large amounts of data in and out of the  AWS cloud .</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lgn="l">
              <a:defRPr/>
            </a:pP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Migration</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AWS</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Services</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defRPr/>
            </a:pP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Migration</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AWS</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Services</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04" name="Picture 103"/>
          <p:cNvPicPr/>
          <p:nvPr/>
        </p:nvPicPr>
        <p:blipFill>
          <a:blip r:embed="rId8"/>
          <a:stretch>
            <a:fillRect/>
          </a:stretch>
        </p:blipFill>
        <p:spPr>
          <a:xfrm>
            <a:off x="1338580" y="1802765"/>
            <a:ext cx="10310495" cy="4481830"/>
          </a:xfrm>
          <a:prstGeom prst="rect">
            <a:avLst/>
          </a:prstGeom>
          <a:noFill/>
          <a:ln w="9525">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8483" y="1745438"/>
            <a:ext cx="10310497" cy="2168525"/>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Amazon Glacier – This is an extremely low-cost hosting service that ensures fast and safe storage and       backup of data.</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Amazon Elastic Block Store (EBS) – Provides block-level storage for use with Amazon EC2 instances.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AWS Storage Gateway – This service connects on-premises software applications with cloud-based           storage. Secure integration between corporate databases and AWS storage infrastructure.</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lgn="l">
              <a:defRPr/>
            </a:pP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a:t>
            </a:r>
            <a:r>
              <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Storage Services</a:t>
            </a:r>
            <a:endPar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AWS</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Services</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defRPr/>
            </a:pP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a:t>
            </a:r>
            <a:r>
              <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Sercurity Services</a:t>
            </a:r>
            <a:endPar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AWS</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Services</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05" name="Picture 104"/>
          <p:cNvPicPr/>
          <p:nvPr/>
        </p:nvPicPr>
        <p:blipFill>
          <a:blip r:embed="rId8"/>
          <a:stretch>
            <a:fillRect/>
          </a:stretch>
        </p:blipFill>
        <p:spPr>
          <a:xfrm>
            <a:off x="1338580" y="1745615"/>
            <a:ext cx="10310495" cy="4539615"/>
          </a:xfrm>
          <a:prstGeom prst="rect">
            <a:avLst/>
          </a:prstGeom>
          <a:noFill/>
          <a:ln w="9525">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8483" y="1745438"/>
            <a:ext cx="10310497" cy="507746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IAM (Identity and Access Management) – IAM is a cloud security service that helps you manage users, assign policies, form groups to manage multiple users.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Inspector – This is an agent that you can install on your virtual machines, reporting any security holes.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Certificate Manager  – Free SSL certificate service for your domains managed by Route53.</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WAF (Web Application Firewall) – WAF security service provides application level protection and allows you to block SQL injection and help block cross-site scripting attacks.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Cloud Directory   – This service allows you to create flexible, manageable root directories to decentralize data in multiple dimensions.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KMS (Key Management Service) – This is a management service. This security service helps you create and control encryption keys, which allow you to encrypt your data.</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indent="0" algn="just">
              <a:lnSpc>
                <a:spcPct val="150000"/>
              </a:lnSpc>
              <a:buFont typeface="Arial" panose="020B0604020202020204" pitchFamily="34" charset="0"/>
              <a:buNone/>
            </a:pP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lgn="l">
              <a:defRPr/>
            </a:pP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a:t>
            </a:r>
            <a:r>
              <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Sercurity Services</a:t>
            </a:r>
            <a:endPar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AWS</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Services</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defRPr/>
            </a:pP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a:t>
            </a:r>
            <a:r>
              <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Database Services</a:t>
            </a:r>
            <a:endPar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AWS</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Services</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06" name="Picture 105"/>
          <p:cNvPicPr/>
          <p:nvPr/>
        </p:nvPicPr>
        <p:blipFill>
          <a:blip r:embed="rId8"/>
          <a:stretch>
            <a:fillRect/>
          </a:stretch>
        </p:blipFill>
        <p:spPr>
          <a:xfrm>
            <a:off x="1338580" y="1745615"/>
            <a:ext cx="10309225" cy="4540250"/>
          </a:xfrm>
          <a:prstGeom prst="rect">
            <a:avLst/>
          </a:prstGeom>
          <a:noFill/>
          <a:ln w="9525">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8483" y="1745438"/>
            <a:ext cx="10310497" cy="341503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Amazon RDS – This service makes it easy to set up, operate, and scale a relational database in the cloud.</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Amazon DynamoDB – This is a fast, fully managed NoSQL database service. It is a simple service that enables efficient data storage and retrieval.</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Amazon ElastiCache – This is a web service that makes it easy to deploy, operate, and scale an in-memory cloud cache.</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Neptune – This is a fast, reliable and scalable graph database service.</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Amazon RedShift – This is Amazon's data warehousing solution that you can use to perform complex OLAP queries.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lgn="l">
              <a:defRPr/>
            </a:pP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a:t>
            </a:r>
            <a:r>
              <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Database Services</a:t>
            </a:r>
            <a:endPar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AWS</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Services</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defRPr/>
            </a:pP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Analytics </a:t>
            </a:r>
            <a:r>
              <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Services</a:t>
            </a:r>
            <a:endPar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AWS</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Services</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07" name="Picture 106"/>
          <p:cNvPicPr/>
          <p:nvPr/>
        </p:nvPicPr>
        <p:blipFill>
          <a:blip r:embed="rId8"/>
          <a:stretch>
            <a:fillRect/>
          </a:stretch>
        </p:blipFill>
        <p:spPr>
          <a:xfrm>
            <a:off x="1338580" y="1745615"/>
            <a:ext cx="10309225" cy="4539615"/>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7715"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What is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직사각형 32"/>
          <p:cNvSpPr/>
          <p:nvPr/>
        </p:nvSpPr>
        <p:spPr>
          <a:xfrm>
            <a:off x="1337848" y="1920698"/>
            <a:ext cx="10310497" cy="286131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lvl="0" indent="-342900" algn="l" fontAlgn="t">
              <a:lnSpc>
                <a:spcPct val="150000"/>
              </a:lnSpc>
              <a:buFont typeface="Arial" panose="020B0604020202020204" pitchFamily="34" charset="0"/>
              <a:buChar char="•"/>
            </a:pPr>
            <a:r>
              <a:rPr lang="vi-VN" altLang="en-US" dirty="0" smtClean="0">
                <a:latin typeface="Times New Roman" panose="02020603050405020304" pitchFamily="18" charset="0"/>
                <a:ea typeface="NanumBarunGothic" panose="020B0603020101020101" pitchFamily="50" charset="-127"/>
                <a:cs typeface="Times New Roman" panose="02020603050405020304" pitchFamily="18" charset="0"/>
              </a:rPr>
              <a:t>C</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loud computing is the delivery of computing services</a:t>
            </a:r>
            <a:r>
              <a:rPr lang="vi-VN" altLang="en-US"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including servers, storage, databases,</a:t>
            </a:r>
            <a:r>
              <a:rPr lang="vi-VN" altLang="en-US"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networking, software, analytics, and intelligence</a:t>
            </a:r>
            <a:r>
              <a:rPr lang="vi-VN" altLang="en-US"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over the Internet (“the cloud”) to offer faster innovation, flexible resources, and economies of scale</a:t>
            </a:r>
            <a:r>
              <a:rPr lang="vi-VN" altLang="en-US"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vi-VN" altLang="en-US"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342900" lvl="0" indent="-342900" fontAlgn="t">
              <a:lnSpc>
                <a:spcPct val="150000"/>
              </a:lnSpc>
              <a:buFont typeface="Arial" panose="020B0604020202020204" pitchFamily="34" charset="0"/>
              <a:buChar char="•"/>
            </a:pPr>
            <a:r>
              <a:rPr lang="vi-VN" altLang="en-US" dirty="0" smtClean="0">
                <a:latin typeface="Times New Roman" panose="02020603050405020304" pitchFamily="18" charset="0"/>
                <a:ea typeface="NanumBarunGothic" panose="020B0603020101020101" pitchFamily="50" charset="-127"/>
                <a:cs typeface="Times New Roman" panose="02020603050405020304" pitchFamily="18" charset="0"/>
              </a:rPr>
              <a:t>Rather than keeping files on a proprietary hard drive or local storage device, cloud-based           stora</a:t>
            </a:r>
            <a:r>
              <a:rPr lang="vi-VN" altLang="en-US" dirty="0" smtClean="0">
                <a:latin typeface="Times New Roman" panose="02020603050405020304" pitchFamily="18" charset="0"/>
                <a:ea typeface="NanumBarunGothic" panose="020B0603020101020101" pitchFamily="50" charset="-127"/>
                <a:cs typeface="Times New Roman" panose="02020603050405020304" pitchFamily="18" charset="0"/>
              </a:rPr>
              <a:t>ge makes it possible to save them to a remote database. As long as an electronic device has access to the web, it has access to the data and the software programs to run it.</a:t>
            </a:r>
            <a:endParaRPr lang="vi-VN" altLang="en-US"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8483" y="1745438"/>
            <a:ext cx="10310497" cy="3830955"/>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Athena – This analytics service allows SQL queries on S3 buckets to find files.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CloudSearch – You should use this AWS service to create a fully managed search engine for your website.</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ElasticSearch – An upgraded version of CloudSearch with more features, such as application monitoring.cl</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Kinesis – This AWS analytics service helps you to stream and analyze real-time data at scale.</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QuickSight – It is a business analysis tool. It helps you create in-console visualizations for data in Amazon Web Services. For example: S3, DynamoDB, etc.</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EMR (Elastic Map Reduce) This AWS Analytics Service is mainly used for big data processing like Spark, Splunk, Hadoop, etc.</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Data Pipeline – Allows you to move data from one place to another. For example, from DynamoDB to S3.</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lgn="l">
              <a:defRPr/>
            </a:pP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Analytics </a:t>
            </a:r>
            <a:r>
              <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Services</a:t>
            </a:r>
            <a:endPar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AWS</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Services</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defRPr/>
            </a:pP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Management </a:t>
            </a:r>
            <a:r>
              <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Services</a:t>
            </a:r>
            <a:endPar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AWS</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Services</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08" name="Picture 107"/>
          <p:cNvPicPr/>
          <p:nvPr/>
        </p:nvPicPr>
        <p:blipFill>
          <a:blip r:embed="rId8"/>
          <a:stretch>
            <a:fillRect/>
          </a:stretch>
        </p:blipFill>
        <p:spPr>
          <a:xfrm>
            <a:off x="1338580" y="1745615"/>
            <a:ext cx="10310495" cy="4539615"/>
          </a:xfrm>
          <a:prstGeom prst="rect">
            <a:avLst/>
          </a:prstGeom>
          <a:noFill/>
          <a:ln w="9525">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8483" y="1745438"/>
            <a:ext cx="10310497" cy="4661535"/>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CloudWatch – Cloud watch helps you monitor AWS environments like EC2, RDS, and CPU usage. It also triggers alarms depending on various metrics.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CloudFormation – The service that helps set up Amazon Web Service resources, so you can spend less time managing those resources and can focus on developing applications that run on  AWS .</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CloudTrail – It provides an easy method to test AWS resources.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OpsWorks – Service that allows you to automatically deploy Chef/Puppet on AWS environments.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Config – The service that monitors your AWS environment. This tool will send you a notification every time you change certain configurations.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Service Catalog – This service helps large businesses to allow users to use which services and which services will not be used.</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lgn="l">
              <a:defRPr/>
            </a:pP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Management </a:t>
            </a:r>
            <a:r>
              <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Services</a:t>
            </a:r>
            <a:endPar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AWS</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Services</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1"/>
          <p:cNvPicPr>
            <a:picLocks noChangeAspect="1"/>
          </p:cNvPicPr>
          <p:nvPr/>
        </p:nvPicPr>
        <p:blipFill>
          <a:blip r:embed="rId1" cstate="print"/>
          <a:stretch>
            <a:fillRect/>
          </a:stretch>
        </p:blipFill>
        <p:spPr>
          <a:xfrm>
            <a:off x="5216018" y="1528357"/>
            <a:ext cx="1925011" cy="1917121"/>
          </a:xfrm>
          <a:prstGeom prst="rect">
            <a:avLst/>
          </a:prstGeom>
        </p:spPr>
      </p:pic>
      <p:sp>
        <p:nvSpPr>
          <p:cNvPr id="3" name="Rectangle 239"/>
          <p:cNvSpPr>
            <a:spLocks noChangeArrowheads="1"/>
          </p:cNvSpPr>
          <p:nvPr/>
        </p:nvSpPr>
        <p:spPr bwMode="auto">
          <a:xfrm>
            <a:off x="1860048" y="3669280"/>
            <a:ext cx="8569325" cy="1824804"/>
          </a:xfrm>
          <a:prstGeom prst="rect">
            <a:avLst/>
          </a:prstGeom>
          <a:noFill/>
          <a:ln w="9525">
            <a:noFill/>
            <a:miter lim="800000"/>
          </a:ln>
          <a:effectLst>
            <a:outerShdw blurRad="50800" dist="38100" dir="2700000" algn="tl" rotWithShape="0">
              <a:prstClr val="black"/>
            </a:outerShdw>
          </a:effectLst>
        </p:spPr>
        <p:txBody>
          <a:bodyPr/>
          <a:lstStyle/>
          <a:p>
            <a:pPr algn="ctr">
              <a:lnSpc>
                <a:spcPct val="90000"/>
              </a:lnSpc>
              <a:defRPr/>
            </a:pPr>
            <a:r>
              <a:rPr lang="vi-VN" altLang="en-US"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rPr>
              <a:t>Cloud</a:t>
            </a:r>
            <a:r>
              <a:rPr lang="en-US" altLang="vi-VN"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rPr>
              <a:t> Configuration</a:t>
            </a:r>
            <a:endParaRPr lang="en-US" altLang="vi-VN"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sp>
        <p:nvSpPr>
          <p:cNvPr id="8" name="TextBox 7"/>
          <p:cNvSpPr txBox="1"/>
          <p:nvPr/>
        </p:nvSpPr>
        <p:spPr>
          <a:xfrm>
            <a:off x="2028190" y="500380"/>
            <a:ext cx="2669540" cy="398780"/>
          </a:xfrm>
          <a:prstGeom prst="rect">
            <a:avLst/>
          </a:prstGeom>
          <a:noFill/>
        </p:spPr>
        <p:txBody>
          <a:bodyPr wrap="square" rtlCol="0">
            <a:spAutoFit/>
          </a:bodyPr>
          <a:lstStyle/>
          <a:p>
            <a:pPr algn="l">
              <a:defRPr/>
            </a:pPr>
            <a:r>
              <a:rPr lang="vi-VN" altLang="en-US" sz="2000" b="1" dirty="0">
                <a:latin typeface="Times New Roman" panose="02020603050405020304" pitchFamily="18" charset="0"/>
                <a:ea typeface="나눔바른고딕 Light" panose="020B0603020101020101" pitchFamily="50" charset="-127"/>
                <a:cs typeface="Times New Roman" panose="02020603050405020304" pitchFamily="18" charset="0"/>
              </a:rPr>
              <a:t>Cloud</a:t>
            </a:r>
            <a:r>
              <a:rPr lang="en-US" altLang="vi-VN" sz="2000" b="1" dirty="0">
                <a:latin typeface="Times New Roman" panose="02020603050405020304" pitchFamily="18" charset="0"/>
                <a:ea typeface="나눔바른고딕 Light" panose="020B0603020101020101" pitchFamily="50" charset="-127"/>
                <a:cs typeface="Times New Roman" panose="02020603050405020304" pitchFamily="18" charset="0"/>
              </a:rPr>
              <a:t> Configuration</a:t>
            </a:r>
            <a:endParaRPr lang="en-US" altLang="vi-VN"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616131" y="1497731"/>
            <a:ext cx="7003973" cy="132207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514350" indent="-514350">
              <a:lnSpc>
                <a:spcPct val="200000"/>
              </a:lnSpc>
              <a:buAutoNum type="romanUcPeriod"/>
            </a:pPr>
            <a:r>
              <a:rPr lang="en-US" altLang="vi-VN" b="1" dirty="0">
                <a:latin typeface="Times New Roman" panose="02020603050405020304" pitchFamily="18" charset="0"/>
                <a:ea typeface="NanumBarunGothic" panose="020B0603020101020101" pitchFamily="50" charset="-127"/>
                <a:cs typeface="Times New Roman" panose="02020603050405020304" pitchFamily="18" charset="0"/>
              </a:rPr>
              <a:t>AWS EC2 Configuration</a:t>
            </a:r>
            <a:endParaRPr lang="en-US" altLang="vi-VN" b="1" dirty="0">
              <a:latin typeface="Times New Roman" panose="02020603050405020304" pitchFamily="18" charset="0"/>
              <a:ea typeface="NanumBarunGothic" panose="020B0603020101020101" pitchFamily="50" charset="-127"/>
              <a:cs typeface="Times New Roman" panose="02020603050405020304" pitchFamily="18" charset="0"/>
            </a:endParaRPr>
          </a:p>
          <a:p>
            <a:pPr marL="514350" indent="-514350">
              <a:lnSpc>
                <a:spcPct val="200000"/>
              </a:lnSpc>
              <a:buAutoNum type="romanUcPeriod"/>
            </a:pPr>
            <a:r>
              <a:rPr lang="en-US" altLang="vi-VN" b="1" dirty="0">
                <a:latin typeface="Times New Roman" panose="02020603050405020304" pitchFamily="18" charset="0"/>
                <a:ea typeface="NanumBarunGothic" panose="020B0603020101020101" pitchFamily="50" charset="-127"/>
                <a:cs typeface="Times New Roman" panose="02020603050405020304" pitchFamily="18" charset="0"/>
              </a:rPr>
              <a:t>Webserver Configuration</a:t>
            </a:r>
            <a:endParaRPr lang="en-US" altLang="vi-VN" b="1" dirty="0">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7715"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What is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5" name="Picture 14"/>
          <p:cNvPicPr>
            <a:picLocks noChangeAspect="1"/>
          </p:cNvPicPr>
          <p:nvPr/>
        </p:nvPicPr>
        <p:blipFill>
          <a:blip r:embed="rId8"/>
          <a:srcRect b="7016"/>
          <a:stretch>
            <a:fillRect/>
          </a:stretch>
        </p:blipFill>
        <p:spPr>
          <a:xfrm>
            <a:off x="3548380" y="2102485"/>
            <a:ext cx="6377940" cy="369443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7715"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Type</a:t>
            </a:r>
            <a:r>
              <a:rPr lang="vi-VN" altLang="en-US" sz="2000" b="1" u="sng" dirty="0" smtClean="0">
                <a:latin typeface="Times New Roman" panose="02020603050405020304" pitchFamily="18" charset="0"/>
                <a:ea typeface="나눔바른고딕 Light" panose="020B0603020101020101" pitchFamily="50" charset="-127"/>
                <a:cs typeface="Times New Roman" panose="02020603050405020304" pitchFamily="18" charset="0"/>
              </a:rPr>
              <a:t>s</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of Cloud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6" name="Picture 15"/>
          <p:cNvPicPr>
            <a:picLocks noChangeAspect="1"/>
          </p:cNvPicPr>
          <p:nvPr/>
        </p:nvPicPr>
        <p:blipFill>
          <a:blip r:embed="rId8"/>
          <a:stretch>
            <a:fillRect/>
          </a:stretch>
        </p:blipFill>
        <p:spPr>
          <a:xfrm>
            <a:off x="2965450" y="2253615"/>
            <a:ext cx="6115050" cy="30670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7715"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Type</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s of Cloud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직사각형 32"/>
          <p:cNvSpPr/>
          <p:nvPr/>
        </p:nvSpPr>
        <p:spPr>
          <a:xfrm>
            <a:off x="1337848" y="1920698"/>
            <a:ext cx="10310497" cy="3322955"/>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lvl="0" indent="-342900" algn="l" fontAlgn="t">
              <a:lnSpc>
                <a:spcPct val="150000"/>
              </a:lnSpc>
              <a:buFont typeface="Arial" panose="020B0604020202020204" pitchFamily="34" charset="0"/>
              <a:buChar char="•"/>
            </a:pPr>
            <a:r>
              <a:rPr dirty="0" smtClean="0">
                <a:latin typeface="Times New Roman" panose="02020603050405020304" pitchFamily="18" charset="0"/>
                <a:ea typeface="NanumBarunGothic" panose="020B0603020101020101" pitchFamily="50" charset="-127"/>
                <a:cs typeface="Times New Roman" panose="02020603050405020304" pitchFamily="18" charset="0"/>
              </a:rPr>
              <a:t>Public clouds provide their services on servers and storage on the Internet. These are operated by third-party companies, who handle and control all the hardware, software, and the general infrastructure. Clients access services through accounts that can be accessed by just about anyone.</a:t>
            </a:r>
            <a:endParaRP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342900" lvl="0" indent="-342900" algn="l" fontAlgn="t">
              <a:lnSpc>
                <a:spcPct val="150000"/>
              </a:lnSpc>
              <a:buFont typeface="Arial" panose="020B0604020202020204" pitchFamily="34" charset="0"/>
              <a:buChar char="•"/>
            </a:pPr>
            <a:r>
              <a:rPr dirty="0" smtClean="0">
                <a:latin typeface="Times New Roman" panose="02020603050405020304" pitchFamily="18" charset="0"/>
                <a:ea typeface="NanumBarunGothic" panose="020B0603020101020101" pitchFamily="50" charset="-127"/>
                <a:cs typeface="Times New Roman" panose="02020603050405020304" pitchFamily="18" charset="0"/>
              </a:rPr>
              <a:t>Private clouds are reserved for specific clientele, usually one business or organization. The firm's data service center may host the cloud computing service. Many private cloud computing services are provided on a private network.</a:t>
            </a:r>
            <a:endParaRP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342900" lvl="0" indent="-342900" algn="l" fontAlgn="t">
              <a:lnSpc>
                <a:spcPct val="150000"/>
              </a:lnSpc>
              <a:buFont typeface="Arial" panose="020B0604020202020204" pitchFamily="34" charset="0"/>
              <a:buChar char="•"/>
            </a:pPr>
            <a:endParaRP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7715"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Type</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s of Cloud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직사각형 32"/>
          <p:cNvSpPr/>
          <p:nvPr/>
        </p:nvSpPr>
        <p:spPr>
          <a:xfrm>
            <a:off x="1337849" y="1920698"/>
            <a:ext cx="8493125" cy="3322955"/>
          </a:xfrm>
          <a:prstGeom prst="rect">
            <a:avLst/>
          </a:prstGeom>
        </p:spPr>
        <p:txBody>
          <a:bodyPr vert="horz" wrap="square" anchor="ctr" anchorCtr="0">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lvl="0" indent="-342900" algn="just" fontAlgn="t">
              <a:lnSpc>
                <a:spcPct val="150000"/>
              </a:lnSpc>
              <a:buFont typeface="Arial" panose="020B0604020202020204" pitchFamily="34" charset="0"/>
              <a:buChar char="•"/>
            </a:pPr>
            <a:r>
              <a:rPr dirty="0" smtClean="0">
                <a:latin typeface="Times New Roman" panose="02020603050405020304" pitchFamily="18" charset="0"/>
                <a:ea typeface="NanumBarunGothic" panose="020B0603020101020101" pitchFamily="50" charset="-127"/>
                <a:cs typeface="Times New Roman" panose="02020603050405020304" pitchFamily="18" charset="0"/>
              </a:rPr>
              <a:t>Hybrid clouds are, as the name implies, a combination of both public and</a:t>
            </a:r>
            <a:r>
              <a:rPr lang="vi-VN"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dirty="0" smtClean="0">
                <a:latin typeface="Times New Roman" panose="02020603050405020304" pitchFamily="18" charset="0"/>
                <a:ea typeface="NanumBarunGothic" panose="020B0603020101020101" pitchFamily="50" charset="-127"/>
                <a:cs typeface="Times New Roman" panose="02020603050405020304" pitchFamily="18" charset="0"/>
              </a:rPr>
              <a:t> private services. This type of model allows the user more flexibility and helps optimize the user's infrastructure and security.</a:t>
            </a:r>
            <a:endParaRP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342900" lvl="0" indent="-342900" algn="just" fontAlgn="t">
              <a:lnSpc>
                <a:spcPct val="150000"/>
              </a:lnSpc>
              <a:buFont typeface="Arial" panose="020B0604020202020204" pitchFamily="34" charset="0"/>
              <a:buChar char="•"/>
            </a:pPr>
            <a:r>
              <a:rPr dirty="0" smtClean="0">
                <a:latin typeface="Times New Roman" panose="02020603050405020304" pitchFamily="18" charset="0"/>
                <a:ea typeface="NanumBarunGothic" panose="020B0603020101020101" pitchFamily="50" charset="-127"/>
                <a:cs typeface="Times New Roman" panose="02020603050405020304" pitchFamily="18" charset="0"/>
              </a:rPr>
              <a:t>Community clouds are built for the purpose of sharing infrastructure and data for many different organizations and users. For example, businesses operating in the education industry can share a cloud to exchange data for each other.</a:t>
            </a:r>
            <a:endParaRP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342900" lvl="0" indent="-342900" algn="just" fontAlgn="t">
              <a:lnSpc>
                <a:spcPct val="150000"/>
              </a:lnSpc>
              <a:buFont typeface="Arial" panose="020B0604020202020204" pitchFamily="34" charset="0"/>
              <a:buChar char="•"/>
            </a:pPr>
            <a:endParaRP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7715"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service mod</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els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5" name="Picture 14"/>
          <p:cNvPicPr>
            <a:picLocks noChangeAspect="1"/>
          </p:cNvPicPr>
          <p:nvPr/>
        </p:nvPicPr>
        <p:blipFill>
          <a:blip r:embed="rId8"/>
          <a:stretch>
            <a:fillRect/>
          </a:stretch>
        </p:blipFill>
        <p:spPr>
          <a:xfrm>
            <a:off x="2965450" y="2004695"/>
            <a:ext cx="6708775" cy="4262755"/>
          </a:xfrm>
          <a:prstGeom prst="rect">
            <a:avLst/>
          </a:prstGeom>
        </p:spPr>
      </p:pic>
    </p:spTree>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12963</Words>
  <Application>WPS Presentation</Application>
  <PresentationFormat>Widescreen</PresentationFormat>
  <Paragraphs>346</Paragraphs>
  <Slides>44</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44</vt:i4>
      </vt:variant>
    </vt:vector>
  </HeadingPairs>
  <TitlesOfParts>
    <vt:vector size="56" baseType="lpstr">
      <vt:lpstr>Arial</vt:lpstr>
      <vt:lpstr>SimSun</vt:lpstr>
      <vt:lpstr>Wingdings</vt:lpstr>
      <vt:lpstr>NanumBarunGothic</vt:lpstr>
      <vt:lpstr>Times New Roman</vt:lpstr>
      <vt:lpstr>나눔바른고딕 Light</vt:lpstr>
      <vt:lpstr>Malgun Gothic</vt:lpstr>
      <vt:lpstr>Microsoft YaHei</vt:lpstr>
      <vt:lpstr>Arial Unicode MS</vt:lpstr>
      <vt:lpstr>Times New Roman Bold</vt:lpstr>
      <vt:lpstr>Times New Roman Regular</vt:lpstr>
      <vt:lpstr>Office 테마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위혜린</dc:creator>
  <cp:lastModifiedBy>Admin</cp:lastModifiedBy>
  <cp:revision>888</cp:revision>
  <dcterms:created xsi:type="dcterms:W3CDTF">2022-10-27T06:51:00Z</dcterms:created>
  <dcterms:modified xsi:type="dcterms:W3CDTF">2022-10-27T08:15:08Z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DAF2B9E67F774525AE7D03EE5BC27C20</vt:lpwstr>
  </property>
  <property fmtid="{D5CDD505-2E9C-101B-9397-08002B2CF9AE}" pid="3" name="KSOProductBuildVer">
    <vt:lpwstr>1033-11.2.0.11380</vt:lpwstr>
  </property>
</Properties>
</file>